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1"/>
  </p:notesMasterIdLst>
  <p:handoutMasterIdLst>
    <p:handoutMasterId r:id="rId32"/>
  </p:handoutMasterIdLst>
  <p:sldIdLst>
    <p:sldId id="256" r:id="rId5"/>
    <p:sldId id="257" r:id="rId6"/>
    <p:sldId id="258" r:id="rId7"/>
    <p:sldId id="259" r:id="rId8"/>
    <p:sldId id="260" r:id="rId9"/>
    <p:sldId id="281" r:id="rId10"/>
    <p:sldId id="261" r:id="rId11"/>
    <p:sldId id="268" r:id="rId12"/>
    <p:sldId id="286" r:id="rId13"/>
    <p:sldId id="269" r:id="rId14"/>
    <p:sldId id="285" r:id="rId15"/>
    <p:sldId id="262" r:id="rId16"/>
    <p:sldId id="270" r:id="rId17"/>
    <p:sldId id="273" r:id="rId18"/>
    <p:sldId id="271" r:id="rId19"/>
    <p:sldId id="274" r:id="rId20"/>
    <p:sldId id="272" r:id="rId21"/>
    <p:sldId id="275" r:id="rId22"/>
    <p:sldId id="280" r:id="rId23"/>
    <p:sldId id="276" r:id="rId24"/>
    <p:sldId id="277" r:id="rId25"/>
    <p:sldId id="278" r:id="rId26"/>
    <p:sldId id="279"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7E5099-C8E1-4751-8736-B7E1DBCE8F63}" v="2" dt="2022-02-16T17:21:19.863"/>
    <p1510:client id="{ED81BEC2-8DCA-B699-F07D-491C8B073380}" v="38" dt="2022-02-16T17:19:30.5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53" autoAdjust="0"/>
  </p:normalViewPr>
  <p:slideViewPr>
    <p:cSldViewPr>
      <p:cViewPr varScale="1">
        <p:scale>
          <a:sx n="57" d="100"/>
          <a:sy n="57" d="100"/>
        </p:scale>
        <p:origin x="192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1" tIns="45716" rIns="91431" bIns="45716"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57200"/>
          </a:xfrm>
          <a:prstGeom prst="rect">
            <a:avLst/>
          </a:prstGeom>
        </p:spPr>
        <p:txBody>
          <a:bodyPr vert="horz" lIns="91431" tIns="45716" rIns="91431" bIns="45716" rtlCol="0"/>
          <a:lstStyle>
            <a:lvl1pPr algn="r">
              <a:defRPr sz="1200"/>
            </a:lvl1pPr>
          </a:lstStyle>
          <a:p>
            <a:fld id="{E8D39084-5A00-4C2A-8E1F-3026B16487C6}" type="datetimeFigureOut">
              <a:rPr lang="en-US" smtClean="0"/>
              <a:t>4/14/2025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1" tIns="45716" rIns="91431"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31" tIns="45716" rIns="91431" bIns="45716" rtlCol="0" anchor="b"/>
          <a:lstStyle>
            <a:lvl1pPr algn="r">
              <a:defRPr sz="1200"/>
            </a:lvl1pPr>
          </a:lstStyle>
          <a:p>
            <a:fld id="{F6107C53-E007-444C-B567-0F5F79220BB0}" type="slidenum">
              <a:rPr lang="en-US" smtClean="0"/>
              <a:t>‹#›</a:t>
            </a:fld>
            <a:endParaRPr lang="en-US"/>
          </a:p>
        </p:txBody>
      </p:sp>
    </p:spTree>
    <p:extLst>
      <p:ext uri="{BB962C8B-B14F-4D97-AF65-F5344CB8AC3E}">
        <p14:creationId xmlns:p14="http://schemas.microsoft.com/office/powerpoint/2010/main" val="2749731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1" tIns="45716" rIns="91431" bIns="45716" rtlCol="0"/>
          <a:lstStyle>
            <a:lvl1pPr algn="l">
              <a:defRPr sz="1200"/>
            </a:lvl1pPr>
          </a:lstStyle>
          <a:p>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31" tIns="45716" rIns="91431" bIns="45716" rtlCol="0"/>
          <a:lstStyle>
            <a:lvl1pPr algn="r">
              <a:defRPr sz="1200"/>
            </a:lvl1pPr>
          </a:lstStyle>
          <a:p>
            <a:fld id="{0455221F-98E8-486E-935E-D6CE88B1C17E}" type="datetimeFigureOut">
              <a:rPr lang="en-US" smtClean="0"/>
              <a:t>4/14/2025</a:t>
            </a:fld>
            <a:endParaRPr lang="en-US"/>
          </a:p>
        </p:txBody>
      </p:sp>
      <p:sp>
        <p:nvSpPr>
          <p:cNvPr id="4" name="Slide Image Placeholder 3"/>
          <p:cNvSpPr>
            <a:spLocks noGrp="1" noRot="1" noChangeAspect="1"/>
          </p:cNvSpPr>
          <p:nvPr>
            <p:ph type="sldImg" idx="2"/>
          </p:nvPr>
        </p:nvSpPr>
        <p:spPr>
          <a:xfrm>
            <a:off x="1143000" y="684213"/>
            <a:ext cx="4573588" cy="3430587"/>
          </a:xfrm>
          <a:prstGeom prst="rect">
            <a:avLst/>
          </a:prstGeom>
          <a:noFill/>
          <a:ln w="12700">
            <a:solidFill>
              <a:prstClr val="black"/>
            </a:solidFill>
          </a:ln>
        </p:spPr>
        <p:txBody>
          <a:bodyPr vert="horz" lIns="91431" tIns="45716" rIns="91431" bIns="45716"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1" tIns="45716" rIns="91431"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31" tIns="45716" rIns="91431" bIns="45716"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1" tIns="45716" rIns="91431" bIns="45716" rtlCol="0" anchor="b"/>
          <a:lstStyle>
            <a:lvl1pPr algn="r">
              <a:defRPr sz="1200"/>
            </a:lvl1pPr>
          </a:lstStyle>
          <a:p>
            <a:fld id="{C5E1006F-52B9-4202-922C-7393856D4C36}" type="slidenum">
              <a:rPr lang="en-US" smtClean="0"/>
              <a:t>‹#›</a:t>
            </a:fld>
            <a:endParaRPr lang="en-US"/>
          </a:p>
        </p:txBody>
      </p:sp>
    </p:spTree>
    <p:extLst>
      <p:ext uri="{BB962C8B-B14F-4D97-AF65-F5344CB8AC3E}">
        <p14:creationId xmlns:p14="http://schemas.microsoft.com/office/powerpoint/2010/main" val="1799620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buNone/>
            </a:pPr>
            <a:r>
              <a:rPr lang="en-US" b="0" i="0" u="none" strike="noStrike" dirty="0">
                <a:solidFill>
                  <a:srgbClr val="000000"/>
                </a:solidFill>
                <a:effectLst/>
                <a:latin typeface="Calibri" panose="020F0502020204030204" pitchFamily="34" charset="0"/>
              </a:rPr>
              <a:t>Change Log as of 25Mar2020:</a:t>
            </a:r>
            <a:r>
              <a:rPr lang="en-US" b="0" i="0" dirty="0">
                <a:solidFill>
                  <a:srgbClr val="444444"/>
                </a:solidFill>
                <a:effectLst/>
                <a:latin typeface="Calibri" panose="020F0502020204030204" pitchFamily="34" charset="0"/>
              </a:rPr>
              <a:t>​</a:t>
            </a:r>
          </a:p>
          <a:p>
            <a:pPr algn="l" rtl="0" fontAlgn="base">
              <a:buFont typeface="Arial" panose="020B0604020202020204" pitchFamily="34" charset="0"/>
              <a:buNone/>
            </a:pPr>
            <a:r>
              <a:rPr lang="en-US" sz="1800" b="0" i="0" u="none" strike="noStrike" dirty="0">
                <a:solidFill>
                  <a:srgbClr val="000000"/>
                </a:solidFill>
                <a:effectLst/>
                <a:latin typeface="Calibri" panose="020F0502020204030204" pitchFamily="34" charset="0"/>
              </a:rPr>
              <a:t>-Added new Unique Situation</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None/>
            </a:pPr>
            <a:r>
              <a:rPr lang="en-US" sz="1800" b="0" i="0" u="none" strike="noStrike" dirty="0">
                <a:solidFill>
                  <a:srgbClr val="000000"/>
                </a:solidFill>
                <a:effectLst/>
                <a:latin typeface="Calibri" panose="020F0502020204030204" pitchFamily="34" charset="0"/>
              </a:rPr>
              <a:t>-Handling MATH 1513/1613/1813/1715</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None/>
            </a:pPr>
            <a:r>
              <a:rPr lang="en-US" b="0" i="0" u="none" strike="noStrike" dirty="0">
                <a:solidFill>
                  <a:srgbClr val="000000"/>
                </a:solidFill>
                <a:effectLst/>
                <a:latin typeface="Calibri" panose="020F0502020204030204" pitchFamily="34" charset="0"/>
              </a:rPr>
              <a:t>Change Log as of 06Oct2021:</a:t>
            </a:r>
            <a:r>
              <a:rPr lang="en-US" b="0" i="0" dirty="0">
                <a:solidFill>
                  <a:srgbClr val="444444"/>
                </a:solidFill>
                <a:effectLst/>
                <a:latin typeface="Calibri" panose="020F0502020204030204" pitchFamily="34" charset="0"/>
              </a:rPr>
              <a:t>​</a:t>
            </a:r>
          </a:p>
          <a:p>
            <a:pPr algn="l" rtl="0" fontAlgn="base">
              <a:buFont typeface="Arial" panose="020B0604020202020204" pitchFamily="34" charset="0"/>
              <a:buNone/>
            </a:pPr>
            <a:r>
              <a:rPr lang="en-US" sz="1800" b="0" i="0" u="none" strike="noStrike">
                <a:solidFill>
                  <a:srgbClr val="000000"/>
                </a:solidFill>
                <a:effectLst/>
                <a:latin typeface="Calibri" panose="020F0502020204030204" pitchFamily="34" charset="0"/>
              </a:rPr>
              <a:t>-Replaced </a:t>
            </a:r>
            <a:r>
              <a:rPr lang="en-US" sz="1800" b="0" i="0" u="none" strike="noStrike" dirty="0">
                <a:solidFill>
                  <a:srgbClr val="000000"/>
                </a:solidFill>
                <a:effectLst/>
                <a:latin typeface="Calibri" panose="020F0502020204030204" pitchFamily="34" charset="0"/>
              </a:rPr>
              <a:t>screenshots </a:t>
            </a:r>
            <a:r>
              <a:rPr lang="en-US" sz="1800" b="0" i="0" dirty="0">
                <a:solidFill>
                  <a:srgbClr val="444444"/>
                </a:solidFill>
                <a:effectLst/>
                <a:latin typeface="Calibri" panose="020F0502020204030204" pitchFamily="34" charset="0"/>
              </a:rPr>
              <a:t>​</a:t>
            </a:r>
            <a:endParaRPr lang="en-US" sz="1800" b="0" i="0" dirty="0">
              <a:solidFill>
                <a:srgbClr val="444444"/>
              </a:solidFill>
              <a:effectLst/>
              <a:latin typeface="Arial" panose="020B0604020202020204" pitchFamily="34" charset="0"/>
            </a:endParaRPr>
          </a:p>
          <a:p>
            <a:pPr algn="l" rtl="0" fontAlgn="base">
              <a:buFont typeface="Arial" panose="020B0604020202020204" pitchFamily="34" charset="0"/>
              <a:buChar char="•"/>
            </a:pPr>
            <a:endParaRPr lang="en-US" sz="1800" b="0" i="0" dirty="0">
              <a:solidFill>
                <a:srgbClr val="444444"/>
              </a:solidFill>
              <a:effectLst/>
              <a:latin typeface="Arial" panose="020B0604020202020204" pitchFamily="34" charset="0"/>
            </a:endParaRPr>
          </a:p>
          <a:p>
            <a:pPr algn="l" rtl="0" fontAlgn="base">
              <a:buNone/>
            </a:pPr>
            <a:r>
              <a:rPr lang="en-US" b="0" i="0" u="none" strike="noStrike" dirty="0">
                <a:solidFill>
                  <a:srgbClr val="000000"/>
                </a:solidFill>
                <a:effectLst/>
                <a:latin typeface="Calibri" panose="020F0502020204030204" pitchFamily="34" charset="0"/>
              </a:rPr>
              <a:t>Change Log as of 16Feb2022:</a:t>
            </a:r>
            <a:r>
              <a:rPr lang="en-US" b="0" i="0" dirty="0">
                <a:solidFill>
                  <a:srgbClr val="444444"/>
                </a:solidFill>
                <a:effectLst/>
                <a:latin typeface="Calibri" panose="020F0502020204030204" pitchFamily="34" charset="0"/>
              </a:rPr>
              <a:t>​</a:t>
            </a:r>
          </a:p>
          <a:p>
            <a:pPr algn="l" rtl="0" fontAlgn="base">
              <a:buNone/>
            </a:pPr>
            <a:r>
              <a:rPr lang="en-US" b="0" i="0" u="none" strike="noStrike" dirty="0">
                <a:solidFill>
                  <a:srgbClr val="000000"/>
                </a:solidFill>
                <a:effectLst/>
                <a:latin typeface="Calibri" panose="020F0502020204030204" pitchFamily="34" charset="0"/>
              </a:rPr>
              <a:t>- Added </a:t>
            </a:r>
            <a:r>
              <a:rPr lang="en-US" b="0" i="0" u="none" strike="noStrike" dirty="0" err="1">
                <a:solidFill>
                  <a:srgbClr val="000000"/>
                </a:solidFill>
                <a:effectLst/>
                <a:latin typeface="Calibri" panose="020F0502020204030204" pitchFamily="34" charset="0"/>
              </a:rPr>
              <a:t>DWTerm</a:t>
            </a:r>
            <a:r>
              <a:rPr lang="en-US" b="0" i="0" u="none" strike="noStrike" dirty="0">
                <a:solidFill>
                  <a:srgbClr val="000000"/>
                </a:solidFill>
                <a:effectLst/>
                <a:latin typeface="Calibri" panose="020F0502020204030204" pitchFamily="34" charset="0"/>
              </a:rPr>
              <a:t> to WITH section</a:t>
            </a:r>
            <a:r>
              <a:rPr lang="en-US" b="0" i="0" dirty="0">
                <a:solidFill>
                  <a:srgbClr val="444444"/>
                </a:solidFill>
                <a:effectLst/>
                <a:latin typeface="Calibri" panose="020F0502020204030204" pitchFamily="34" charset="0"/>
              </a:rPr>
              <a:t>​</a:t>
            </a:r>
          </a:p>
          <a:p>
            <a:pPr algn="l" rtl="0" fontAlgn="base">
              <a:buNone/>
            </a:pPr>
            <a:r>
              <a:rPr lang="en-US" b="0" i="0" dirty="0">
                <a:solidFill>
                  <a:srgbClr val="444444"/>
                </a:solidFill>
                <a:effectLst/>
                <a:latin typeface="Calibri" panose="020F0502020204030204" pitchFamily="34" charset="0"/>
              </a:rPr>
              <a:t>​</a:t>
            </a:r>
          </a:p>
          <a:p>
            <a:pPr algn="l" rtl="0" fontAlgn="base">
              <a:buNone/>
            </a:pPr>
            <a:r>
              <a:rPr lang="en-US" b="0" i="0" u="none" strike="noStrike" dirty="0">
                <a:solidFill>
                  <a:srgbClr val="000000"/>
                </a:solidFill>
                <a:effectLst/>
                <a:latin typeface="Calibri" panose="020F0502020204030204" pitchFamily="34" charset="0"/>
              </a:rPr>
              <a:t>Change Log as of 14Apr2022:</a:t>
            </a:r>
            <a:r>
              <a:rPr lang="en-US" b="0" i="0" dirty="0">
                <a:solidFill>
                  <a:srgbClr val="444444"/>
                </a:solidFill>
                <a:effectLst/>
                <a:latin typeface="Calibri" panose="020F0502020204030204" pitchFamily="34" charset="0"/>
              </a:rPr>
              <a:t>​</a:t>
            </a:r>
          </a:p>
          <a:p>
            <a:pPr algn="l" rtl="0" fontAlgn="base"/>
            <a:r>
              <a:rPr lang="en-US" b="0" i="0" u="none" strike="noStrike" dirty="0">
                <a:solidFill>
                  <a:srgbClr val="000000"/>
                </a:solidFill>
                <a:effectLst/>
                <a:latin typeface="Calibri" panose="020F0502020204030204" pitchFamily="34" charset="0"/>
              </a:rPr>
              <a:t>-Added DW Grade Number to WITH section</a:t>
            </a:r>
            <a:endParaRPr lang="en-US" b="0" i="0" dirty="0">
              <a:solidFill>
                <a:srgbClr val="444444"/>
              </a:solidFill>
              <a:effectLst/>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C5E1006F-52B9-4202-922C-7393856D4C36}" type="slidenum">
              <a:rPr lang="en-US" smtClean="0"/>
              <a:t>1</a:t>
            </a:fld>
            <a:endParaRPr lang="en-US"/>
          </a:p>
        </p:txBody>
      </p:sp>
    </p:spTree>
    <p:extLst>
      <p:ext uri="{BB962C8B-B14F-4D97-AF65-F5344CB8AC3E}">
        <p14:creationId xmlns:p14="http://schemas.microsoft.com/office/powerpoint/2010/main" val="3326563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If a student has</a:t>
            </a:r>
            <a:r>
              <a:rPr lang="en-US" baseline="0" dirty="0"/>
              <a:t> multiple transfer courses that have articulated as the same course (commonly with dashes ----/2---), you can use the “with” section to make sure you grab the right one for the rule. </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“DW Transfer Course</a:t>
            </a:r>
            <a:r>
              <a:rPr lang="en-US" baseline="0"/>
              <a:t>” or “DW </a:t>
            </a:r>
            <a:r>
              <a:rPr lang="en-US" baseline="0" dirty="0"/>
              <a:t>Title” will be the best to use in most cases.</a:t>
            </a: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10</a:t>
            </a:fld>
            <a:endParaRPr lang="en-US"/>
          </a:p>
        </p:txBody>
      </p:sp>
    </p:spTree>
    <p:extLst>
      <p:ext uri="{BB962C8B-B14F-4D97-AF65-F5344CB8AC3E}">
        <p14:creationId xmlns:p14="http://schemas.microsoft.com/office/powerpoint/2010/main" val="3824670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dirty="0">
                <a:cs typeface="Calibri"/>
              </a:rPr>
              <a:t>As of 5.0.5, when specifying a term the six-digit code must be used</a:t>
            </a:r>
          </a:p>
        </p:txBody>
      </p:sp>
      <p:sp>
        <p:nvSpPr>
          <p:cNvPr id="4" name="Slide Number Placeholder 3"/>
          <p:cNvSpPr>
            <a:spLocks noGrp="1"/>
          </p:cNvSpPr>
          <p:nvPr>
            <p:ph type="sldNum" sz="quarter" idx="5"/>
          </p:nvPr>
        </p:nvSpPr>
        <p:spPr/>
        <p:txBody>
          <a:bodyPr/>
          <a:lstStyle/>
          <a:p>
            <a:fld id="{C5E1006F-52B9-4202-922C-7393856D4C36}" type="slidenum">
              <a:rPr lang="en-US" smtClean="0"/>
              <a:t>11</a:t>
            </a:fld>
            <a:endParaRPr lang="en-US"/>
          </a:p>
        </p:txBody>
      </p:sp>
    </p:spTree>
    <p:extLst>
      <p:ext uri="{BB962C8B-B14F-4D97-AF65-F5344CB8AC3E}">
        <p14:creationId xmlns:p14="http://schemas.microsoft.com/office/powerpoint/2010/main" val="880336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The Remove Course </a:t>
            </a:r>
            <a:r>
              <a:rPr lang="en-US" baseline="0" dirty="0"/>
              <a:t>exception removes a course from a list of options that could satisfy the rule. In the example here, they are no longer </a:t>
            </a:r>
            <a:r>
              <a:rPr lang="en-US" baseline="0"/>
              <a:t>allowing SPCH 3723 </a:t>
            </a:r>
            <a:r>
              <a:rPr lang="en-US" baseline="0" dirty="0"/>
              <a:t>to satisfy </a:t>
            </a:r>
            <a:r>
              <a:rPr lang="en-US" baseline="0"/>
              <a:t>the “BCOM 3223 or SPCH 3723” </a:t>
            </a:r>
            <a:r>
              <a:rPr lang="en-US" baseline="0" dirty="0"/>
              <a:t>requirement. A student would have to earn 3 credits </a:t>
            </a:r>
            <a:r>
              <a:rPr lang="en-US" baseline="0"/>
              <a:t>in BCOM 3223 </a:t>
            </a:r>
            <a:r>
              <a:rPr lang="en-US" b="1" baseline="0" dirty="0"/>
              <a:t>only</a:t>
            </a:r>
            <a:r>
              <a:rPr lang="en-US" b="0" baseline="0" dirty="0"/>
              <a:t>.</a:t>
            </a:r>
            <a:endParaRPr lang="en-US" baseline="0" dirty="0"/>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It can also be used to prevent a certain course from satisfying a requirement through a wildcard</a:t>
            </a:r>
          </a:p>
          <a:p>
            <a:pPr marL="628586" lvl="1" indent="-171432">
              <a:buFont typeface="Arial" panose="020B0604020202020204" pitchFamily="34" charset="0"/>
              <a:buChar char="•"/>
            </a:pPr>
            <a:r>
              <a:rPr lang="en-US" baseline="0" dirty="0"/>
              <a:t>For example, if a rule was 9 Credits in HIST @, you could “remove” HIST 1103 so that other history courses could apply to the rule, but 1103 would not</a:t>
            </a:r>
          </a:p>
          <a:p>
            <a:pPr marL="628586" lvl="1" indent="-171432">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C5E1006F-52B9-4202-922C-7393856D4C36}" type="slidenum">
              <a:rPr lang="en-US" smtClean="0"/>
              <a:t>12</a:t>
            </a:fld>
            <a:endParaRPr lang="en-US"/>
          </a:p>
        </p:txBody>
      </p:sp>
    </p:spTree>
    <p:extLst>
      <p:ext uri="{BB962C8B-B14F-4D97-AF65-F5344CB8AC3E}">
        <p14:creationId xmlns:p14="http://schemas.microsoft.com/office/powerpoint/2010/main" val="1808168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baseline="0" dirty="0"/>
              <a:t>It is used through the drop-down menu just below the Subject and Number fields</a:t>
            </a:r>
          </a:p>
          <a:p>
            <a:pPr marL="171432" indent="-171432">
              <a:buFont typeface="Arial" panose="020B0604020202020204" pitchFamily="34" charset="0"/>
              <a:buChar char="•"/>
            </a:pPr>
            <a:r>
              <a:rPr lang="en-US" baseline="0" dirty="0"/>
              <a:t>Users would add this exception if they wanted to change a requirement from Credits to Classes (or vice versa), or if they wanted to reduce or increase the number of credits or classes required for the rule</a:t>
            </a:r>
          </a:p>
          <a:p>
            <a:pPr marL="628586" lvl="1" indent="-171432">
              <a:buFont typeface="Arial" panose="020B0604020202020204" pitchFamily="34" charset="0"/>
              <a:buChar char="•"/>
            </a:pPr>
            <a:r>
              <a:rPr lang="en-US" baseline="0" dirty="0"/>
              <a:t>The two exceptions would sometimes be used in tandem – removing a course and reducing the credit requirement by the credits of the removed course</a:t>
            </a:r>
            <a:endParaRPr lang="en-US" dirty="0"/>
          </a:p>
          <a:p>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13</a:t>
            </a:fld>
            <a:endParaRPr lang="en-US"/>
          </a:p>
        </p:txBody>
      </p:sp>
    </p:spTree>
    <p:extLst>
      <p:ext uri="{BB962C8B-B14F-4D97-AF65-F5344CB8AC3E}">
        <p14:creationId xmlns:p14="http://schemas.microsoft.com/office/powerpoint/2010/main" val="2387797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baseline="0" dirty="0"/>
              <a:t>If the requirement that you’re adjusting is in a block that has an overall credit count (like the example above), you will need to change the overall limit here too.</a:t>
            </a:r>
          </a:p>
          <a:p>
            <a:pPr marL="171432" indent="-171432">
              <a:buFont typeface="Arial" panose="020B0604020202020204" pitchFamily="34" charset="0"/>
              <a:buChar char="•"/>
            </a:pPr>
            <a:r>
              <a:rPr lang="en-US" baseline="0" dirty="0"/>
              <a:t>This way, once the student has completed the other requirements, the overall credit will also be satisfied.</a:t>
            </a:r>
            <a:endParaRPr lang="en-US" dirty="0"/>
          </a:p>
          <a:p>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14</a:t>
            </a:fld>
            <a:endParaRPr lang="en-US"/>
          </a:p>
        </p:txBody>
      </p:sp>
    </p:spTree>
    <p:extLst>
      <p:ext uri="{BB962C8B-B14F-4D97-AF65-F5344CB8AC3E}">
        <p14:creationId xmlns:p14="http://schemas.microsoft.com/office/powerpoint/2010/main" val="2387797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auditor requires a description for every exception. If you don’t provide one, the auditor will generate a basic description</a:t>
            </a:r>
            <a:r>
              <a:rPr lang="en-US" baseline="0" dirty="0"/>
              <a:t> that includes the class used and the exception type.</a:t>
            </a:r>
          </a:p>
          <a:p>
            <a:pPr marL="171450" indent="-171450">
              <a:buFont typeface="Arial" panose="020B0604020202020204" pitchFamily="34" charset="0"/>
              <a:buChar char="•"/>
            </a:pPr>
            <a:r>
              <a:rPr lang="en-US" baseline="0" dirty="0"/>
              <a:t>Remember, what you type here is visible to all users – other faculty and staff, as well as the student!</a:t>
            </a:r>
          </a:p>
          <a:p>
            <a:pPr marL="171450" indent="-171450">
              <a:buFont typeface="Arial" panose="020B0604020202020204" pitchFamily="34" charset="0"/>
              <a:buChar char="•"/>
            </a:pPr>
            <a:r>
              <a:rPr lang="en-US" baseline="0" dirty="0"/>
              <a:t>There is currently no standard wording for exceptions, but there are a few things to remember for best practices</a:t>
            </a:r>
          </a:p>
          <a:p>
            <a:pPr marL="628650" lvl="1" indent="-171450">
              <a:buFont typeface="Arial" panose="020B0604020202020204" pitchFamily="34" charset="0"/>
              <a:buChar char="•"/>
            </a:pPr>
            <a:r>
              <a:rPr lang="en-US" baseline="0" dirty="0"/>
              <a:t>Try to use consistent wording and/or abbreviations for the exceptions within your college. There is a reporting function within exceptions, and consistent wording can help us identify “like” exceptions. It also makes things more clear for the certifications team within the Registrar’s Office to understand the exception.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Each exception should also include the course that you’re using. This makes it much easier to see which exception goes with which course when there is more than one on a student’s record. It really helps with troubleshooting as well so that you don’t end up deleting the wrong exception.</a:t>
            </a:r>
          </a:p>
          <a:p>
            <a:pPr marL="171450" lvl="0" indent="-171450">
              <a:buFont typeface="Arial" panose="020B0604020202020204" pitchFamily="34" charset="0"/>
              <a:buChar char="•"/>
            </a:pPr>
            <a:r>
              <a:rPr lang="en-US" baseline="0" dirty="0"/>
              <a:t>Don’t bother typing your name/initials, the date, or the type of exception. Those will be included by default in other areas of the exception</a:t>
            </a: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15</a:t>
            </a:fld>
            <a:endParaRPr lang="en-US"/>
          </a:p>
        </p:txBody>
      </p:sp>
    </p:spTree>
    <p:extLst>
      <p:ext uri="{BB962C8B-B14F-4D97-AF65-F5344CB8AC3E}">
        <p14:creationId xmlns:p14="http://schemas.microsoft.com/office/powerpoint/2010/main" val="447551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Just like the description, the details section is visible to every Degree Works user. There are no internal notes.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a:t>The Details field will be below the Description field </a:t>
            </a:r>
            <a:endParaRPr lang="en-US" baseline="0" dirty="0"/>
          </a:p>
          <a:p>
            <a:pPr marL="628650" lvl="1" indent="-171450">
              <a:buFont typeface="Arial" panose="020B0604020202020204" pitchFamily="34" charset="0"/>
              <a:buChar char="•"/>
            </a:pPr>
            <a:r>
              <a:rPr lang="en-US" baseline="0" dirty="0"/>
              <a:t>This box will let you type more than 220 </a:t>
            </a:r>
            <a:r>
              <a:rPr lang="en-US" baseline="0"/>
              <a:t>characters and save with no issue, but will remove everything beyond 220 characters</a:t>
            </a:r>
            <a:endParaRPr lang="en-US" baseline="0" dirty="0"/>
          </a:p>
        </p:txBody>
      </p:sp>
      <p:sp>
        <p:nvSpPr>
          <p:cNvPr id="4" name="Slide Number Placeholder 3"/>
          <p:cNvSpPr>
            <a:spLocks noGrp="1"/>
          </p:cNvSpPr>
          <p:nvPr>
            <p:ph type="sldNum" sz="quarter" idx="10"/>
          </p:nvPr>
        </p:nvSpPr>
        <p:spPr/>
        <p:txBody>
          <a:bodyPr/>
          <a:lstStyle/>
          <a:p>
            <a:fld id="{C5E1006F-52B9-4202-922C-7393856D4C36}" type="slidenum">
              <a:rPr lang="en-US" smtClean="0"/>
              <a:t>16</a:t>
            </a:fld>
            <a:endParaRPr lang="en-US"/>
          </a:p>
        </p:txBody>
      </p:sp>
    </p:spTree>
    <p:extLst>
      <p:ext uri="{BB962C8B-B14F-4D97-AF65-F5344CB8AC3E}">
        <p14:creationId xmlns:p14="http://schemas.microsoft.com/office/powerpoint/2010/main" val="18972521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Sometimes</a:t>
            </a:r>
            <a:r>
              <a:rPr lang="en-US" baseline="0" dirty="0"/>
              <a:t> it won’t be immediately clear which exception you should use. Rather than give up and use Force Complete, look on the following slides for some unique examples</a:t>
            </a:r>
          </a:p>
          <a:p>
            <a:pPr marL="171450" indent="-171450">
              <a:buFont typeface="Arial" panose="020B0604020202020204" pitchFamily="34" charset="0"/>
              <a:buChar char="•"/>
            </a:pPr>
            <a:r>
              <a:rPr lang="en-US" baseline="0" dirty="0"/>
              <a:t>When all else fails, e-mail degreeworks@okstate.edu!</a:t>
            </a: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17</a:t>
            </a:fld>
            <a:endParaRPr lang="en-US"/>
          </a:p>
        </p:txBody>
      </p:sp>
    </p:spTree>
    <p:extLst>
      <p:ext uri="{BB962C8B-B14F-4D97-AF65-F5344CB8AC3E}">
        <p14:creationId xmlns:p14="http://schemas.microsoft.com/office/powerpoint/2010/main" val="4185032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21</a:t>
            </a:fld>
            <a:endParaRPr lang="en-US"/>
          </a:p>
        </p:txBody>
      </p:sp>
    </p:spTree>
    <p:extLst>
      <p:ext uri="{BB962C8B-B14F-4D97-AF65-F5344CB8AC3E}">
        <p14:creationId xmlns:p14="http://schemas.microsoft.com/office/powerpoint/2010/main" val="27588211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Introduction to Biological An@ </a:t>
            </a:r>
          </a:p>
        </p:txBody>
      </p:sp>
      <p:sp>
        <p:nvSpPr>
          <p:cNvPr id="4" name="Slide Number Placeholder 3"/>
          <p:cNvSpPr>
            <a:spLocks noGrp="1"/>
          </p:cNvSpPr>
          <p:nvPr>
            <p:ph type="sldNum" sz="quarter" idx="5"/>
          </p:nvPr>
        </p:nvSpPr>
        <p:spPr/>
        <p:txBody>
          <a:bodyPr/>
          <a:lstStyle/>
          <a:p>
            <a:fld id="{C5E1006F-52B9-4202-922C-7393856D4C36}" type="slidenum">
              <a:rPr lang="en-US" smtClean="0"/>
              <a:t>23</a:t>
            </a:fld>
            <a:endParaRPr lang="en-US"/>
          </a:p>
        </p:txBody>
      </p:sp>
    </p:spTree>
    <p:extLst>
      <p:ext uri="{BB962C8B-B14F-4D97-AF65-F5344CB8AC3E}">
        <p14:creationId xmlns:p14="http://schemas.microsoft.com/office/powerpoint/2010/main" val="3533509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There are five distinct types of exceptions</a:t>
            </a:r>
            <a:r>
              <a:rPr lang="en-US" baseline="0" dirty="0"/>
              <a:t> in Degree Works, and a user with access to add exceptions can use any of them</a:t>
            </a:r>
          </a:p>
        </p:txBody>
      </p:sp>
      <p:sp>
        <p:nvSpPr>
          <p:cNvPr id="4" name="Slide Number Placeholder 3"/>
          <p:cNvSpPr>
            <a:spLocks noGrp="1"/>
          </p:cNvSpPr>
          <p:nvPr>
            <p:ph type="sldNum" sz="quarter" idx="10"/>
          </p:nvPr>
        </p:nvSpPr>
        <p:spPr/>
        <p:txBody>
          <a:bodyPr/>
          <a:lstStyle/>
          <a:p>
            <a:fld id="{C5E1006F-52B9-4202-922C-7393856D4C36}" type="slidenum">
              <a:rPr lang="en-US" smtClean="0"/>
              <a:t>2</a:t>
            </a:fld>
            <a:endParaRPr lang="en-US"/>
          </a:p>
        </p:txBody>
      </p:sp>
    </p:spTree>
    <p:extLst>
      <p:ext uri="{BB962C8B-B14F-4D97-AF65-F5344CB8AC3E}">
        <p14:creationId xmlns:p14="http://schemas.microsoft.com/office/powerpoint/2010/main" val="24835257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E1006F-52B9-4202-922C-7393856D4C36}" type="slidenum">
              <a:rPr lang="en-US" smtClean="0"/>
              <a:t>24</a:t>
            </a:fld>
            <a:endParaRPr lang="en-US"/>
          </a:p>
        </p:txBody>
      </p:sp>
    </p:spTree>
    <p:extLst>
      <p:ext uri="{BB962C8B-B14F-4D97-AF65-F5344CB8AC3E}">
        <p14:creationId xmlns:p14="http://schemas.microsoft.com/office/powerpoint/2010/main" val="3734386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Force</a:t>
            </a:r>
            <a:r>
              <a:rPr lang="en-US" baseline="0" dirty="0"/>
              <a:t> Complete will complete (meaning green check box, no further work needed) the selected rule without applying additional classes. It can be used to complete individual course rules, groups of rules in a subset, and/or qualifiers like minimum grades.</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This exception does not look at any student data, and therefore is not limited by it. You can do a lot with this powerful exception!</a:t>
            </a: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3</a:t>
            </a:fld>
            <a:endParaRPr lang="en-US"/>
          </a:p>
        </p:txBody>
      </p:sp>
    </p:spTree>
    <p:extLst>
      <p:ext uri="{BB962C8B-B14F-4D97-AF65-F5344CB8AC3E}">
        <p14:creationId xmlns:p14="http://schemas.microsoft.com/office/powerpoint/2010/main" val="3670028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Similar to our current culture</a:t>
            </a:r>
            <a:r>
              <a:rPr lang="en-US" baseline="0" dirty="0"/>
              <a:t> of substitutions. One course is required, another is substituted for that rule. However, if there are other qualifiers within the block that the new course doesn’t satisfy, then the course won’t show.</a:t>
            </a:r>
          </a:p>
          <a:p>
            <a:pPr marL="628586" lvl="1" indent="-171432">
              <a:buFont typeface="Arial" panose="020B0604020202020204" pitchFamily="34" charset="0"/>
              <a:buChar char="•"/>
            </a:pPr>
            <a:r>
              <a:rPr lang="en-US" baseline="0" dirty="0"/>
              <a:t>For example, the block has a “</a:t>
            </a:r>
            <a:r>
              <a:rPr lang="en-US" baseline="0" dirty="0" err="1"/>
              <a:t>MaxClasses</a:t>
            </a:r>
            <a:r>
              <a:rPr lang="en-US" baseline="0" dirty="0"/>
              <a:t> Zero in CHEM @” rule (no chemistry courses allowed in this block), and you try to substitute a CHEM class for a BIOC requirement.</a:t>
            </a:r>
          </a:p>
          <a:p>
            <a:pPr marL="628586" lvl="1" indent="-171432">
              <a:buFont typeface="Arial" panose="020B0604020202020204" pitchFamily="34" charset="0"/>
              <a:buChar char="•"/>
            </a:pPr>
            <a:endParaRPr lang="en-US" baseline="0" dirty="0"/>
          </a:p>
          <a:p>
            <a:pPr marL="171386" lvl="0" indent="-171432">
              <a:buFont typeface="Arial" panose="020B0604020202020204" pitchFamily="34" charset="0"/>
              <a:buChar char="•"/>
            </a:pPr>
            <a:r>
              <a:rPr lang="en-US" baseline="0" dirty="0"/>
              <a:t>Also Allow is recommended over Substitute, since it is much more flexible in relation to student coursework</a:t>
            </a: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4</a:t>
            </a:fld>
            <a:endParaRPr lang="en-US"/>
          </a:p>
        </p:txBody>
      </p:sp>
    </p:spTree>
    <p:extLst>
      <p:ext uri="{BB962C8B-B14F-4D97-AF65-F5344CB8AC3E}">
        <p14:creationId xmlns:p14="http://schemas.microsoft.com/office/powerpoint/2010/main" val="1602529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indent="-171432">
              <a:buFont typeface="Arial" panose="020B0604020202020204" pitchFamily="34" charset="0"/>
              <a:buChar char="•"/>
            </a:pPr>
            <a:r>
              <a:rPr lang="en-US" dirty="0"/>
              <a:t>The Also Allow exception</a:t>
            </a:r>
            <a:r>
              <a:rPr lang="en-US" baseline="0" dirty="0"/>
              <a:t> modifies a rule by adding an additional course to the list of courses that can satisfy the requirement.</a:t>
            </a:r>
          </a:p>
          <a:p>
            <a:pPr marL="628632" lvl="1" indent="-171432">
              <a:buFont typeface="Arial" panose="020B0604020202020204" pitchFamily="34" charset="0"/>
              <a:buChar char="•"/>
            </a:pPr>
            <a:r>
              <a:rPr lang="en-US" baseline="0" dirty="0"/>
              <a:t>Think of it like an additional “or” statement</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Like Substitute, this exception is subject to rule qualifiers like Minimum Grades and can be refined using the “With” section.</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r>
              <a:rPr lang="en-US" baseline="0" dirty="0"/>
              <a:t>This exception can be done prior to completion of coursework. As you can see in the example, the requirement is </a:t>
            </a:r>
            <a:r>
              <a:rPr lang="en-US" baseline="0"/>
              <a:t>for ENGL courses, </a:t>
            </a:r>
            <a:r>
              <a:rPr lang="en-US" baseline="0" dirty="0"/>
              <a:t>but they’re also </a:t>
            </a:r>
            <a:r>
              <a:rPr lang="en-US" baseline="0"/>
              <a:t>allowing MUSI 3583 to place into </a:t>
            </a:r>
            <a:r>
              <a:rPr lang="en-US" baseline="0" dirty="0"/>
              <a:t>the rule. The exception will be saved to the database whether or not the student </a:t>
            </a:r>
            <a:r>
              <a:rPr lang="en-US" baseline="0"/>
              <a:t>has MUSI 3583 </a:t>
            </a:r>
            <a:r>
              <a:rPr lang="en-US" baseline="0" dirty="0"/>
              <a:t>on their record.</a:t>
            </a:r>
          </a:p>
          <a:p>
            <a:pPr marL="628586" lvl="1" indent="-171432">
              <a:buFont typeface="Arial" panose="020B0604020202020204" pitchFamily="34" charset="0"/>
              <a:buChar char="•"/>
            </a:pPr>
            <a:r>
              <a:rPr lang="en-US" baseline="0" dirty="0"/>
              <a:t>Different from Substitution, which will only go through if you identify a class from the student’s record</a:t>
            </a:r>
          </a:p>
          <a:p>
            <a:pPr marL="628586" lvl="1" indent="-171432">
              <a:buFont typeface="Arial" panose="020B0604020202020204" pitchFamily="34" charset="0"/>
              <a:buChar char="•"/>
            </a:pPr>
            <a:endParaRPr lang="en-US" baseline="0" dirty="0"/>
          </a:p>
          <a:p>
            <a:pPr marL="171386" lvl="0" indent="-171432">
              <a:buFont typeface="Arial" panose="020B0604020202020204" pitchFamily="34" charset="0"/>
              <a:buChar char="•"/>
            </a:pPr>
            <a:r>
              <a:rPr lang="en-US" baseline="0" dirty="0"/>
              <a:t>The Wildcard (@) can also be used here. So you could say</a:t>
            </a:r>
          </a:p>
          <a:p>
            <a:pPr marL="628586" lvl="1" indent="-171432">
              <a:buFont typeface="Arial" panose="020B0604020202020204" pitchFamily="34" charset="0"/>
              <a:buChar char="•"/>
            </a:pPr>
            <a:r>
              <a:rPr lang="en-US" baseline="0"/>
              <a:t>MUSI </a:t>
            </a:r>
            <a:r>
              <a:rPr lang="en-US" baseline="0" dirty="0"/>
              <a:t>3</a:t>
            </a:r>
            <a:r>
              <a:rPr lang="en-US" baseline="0"/>
              <a:t>@ </a:t>
            </a:r>
            <a:r>
              <a:rPr lang="en-US" baseline="0" dirty="0"/>
              <a:t>= </a:t>
            </a:r>
            <a:r>
              <a:rPr lang="en-US" baseline="0"/>
              <a:t>any 3000-level Music </a:t>
            </a:r>
            <a:r>
              <a:rPr lang="en-US" baseline="0" dirty="0"/>
              <a:t>class</a:t>
            </a:r>
          </a:p>
          <a:p>
            <a:pPr marL="628586" lvl="1" indent="-171432">
              <a:buFont typeface="Arial" panose="020B0604020202020204" pitchFamily="34" charset="0"/>
              <a:buChar char="•"/>
            </a:pPr>
            <a:r>
              <a:rPr lang="en-US" baseline="0" dirty="0"/>
              <a:t>@ 4990 = any special problems class</a:t>
            </a:r>
          </a:p>
          <a:p>
            <a:pPr marL="628586" lvl="1" indent="-171432">
              <a:buFont typeface="Arial" panose="020B0604020202020204" pitchFamily="34" charset="0"/>
              <a:buChar char="•"/>
            </a:pPr>
            <a:r>
              <a:rPr lang="en-US" baseline="0" dirty="0"/>
              <a:t>@ 4@ = any 4000-level class, any subject</a:t>
            </a:r>
          </a:p>
          <a:p>
            <a:pPr marL="628586" lvl="1" indent="-171432">
              <a:buFont typeface="Arial" panose="020B0604020202020204" pitchFamily="34" charset="0"/>
              <a:buChar char="•"/>
            </a:pPr>
            <a:endParaRPr lang="en-US" baseline="0" dirty="0"/>
          </a:p>
          <a:p>
            <a:pPr marL="171386" lvl="0" indent="-171432">
              <a:buFont typeface="Arial" panose="020B0604020202020204" pitchFamily="34" charset="0"/>
              <a:buChar char="•"/>
            </a:pPr>
            <a:r>
              <a:rPr lang="en-US" baseline="0" dirty="0"/>
              <a:t>Also Allow is one of the best to use because it’s so flexible. You can add exceptions and the auditor will fill in classes on its own as the student takes them.</a:t>
            </a:r>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endParaRPr lang="en-US" baseline="0" dirty="0"/>
          </a:p>
          <a:p>
            <a:pPr marL="171432" indent="-171432">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5E1006F-52B9-4202-922C-7393856D4C36}" type="slidenum">
              <a:rPr lang="en-US" smtClean="0"/>
              <a:t>5</a:t>
            </a:fld>
            <a:endParaRPr lang="en-US"/>
          </a:p>
        </p:txBody>
      </p:sp>
    </p:spTree>
    <p:extLst>
      <p:ext uri="{BB962C8B-B14F-4D97-AF65-F5344CB8AC3E}">
        <p14:creationId xmlns:p14="http://schemas.microsoft.com/office/powerpoint/2010/main" val="1659754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lvl="0" indent="-171432">
              <a:buFont typeface="Arial" panose="020B0604020202020204" pitchFamily="34" charset="0"/>
              <a:buChar char="•"/>
            </a:pPr>
            <a:r>
              <a:rPr lang="en-US" dirty="0"/>
              <a:t>This kind of exception</a:t>
            </a:r>
            <a:r>
              <a:rPr lang="en-US" baseline="0" dirty="0"/>
              <a:t> allows a user to apply a course to a rule, regardless of rule qualifiers like minimum grades.</a:t>
            </a:r>
          </a:p>
        </p:txBody>
      </p:sp>
      <p:sp>
        <p:nvSpPr>
          <p:cNvPr id="4" name="Slide Number Placeholder 3"/>
          <p:cNvSpPr>
            <a:spLocks noGrp="1"/>
          </p:cNvSpPr>
          <p:nvPr>
            <p:ph type="sldNum" sz="quarter" idx="10"/>
          </p:nvPr>
        </p:nvSpPr>
        <p:spPr/>
        <p:txBody>
          <a:bodyPr/>
          <a:lstStyle/>
          <a:p>
            <a:fld id="{C5E1006F-52B9-4202-922C-7393856D4C36}" type="slidenum">
              <a:rPr lang="en-US" smtClean="0"/>
              <a:t>6</a:t>
            </a:fld>
            <a:endParaRPr lang="en-US"/>
          </a:p>
        </p:txBody>
      </p:sp>
    </p:spTree>
    <p:extLst>
      <p:ext uri="{BB962C8B-B14F-4D97-AF65-F5344CB8AC3E}">
        <p14:creationId xmlns:p14="http://schemas.microsoft.com/office/powerpoint/2010/main" val="2359549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lvl="0" indent="-171432">
              <a:buFont typeface="Arial" panose="020B0604020202020204" pitchFamily="34" charset="0"/>
              <a:buChar char="•"/>
            </a:pPr>
            <a:r>
              <a:rPr lang="en-US" baseline="0" dirty="0"/>
              <a:t>If used with an in-progress class, the rule will be satisfied even if they don’t pass!</a:t>
            </a:r>
          </a:p>
          <a:p>
            <a:pPr marL="628632" lvl="1" indent="-171432">
              <a:buFont typeface="Arial" panose="020B0604020202020204" pitchFamily="34" charset="0"/>
              <a:buChar char="•"/>
            </a:pPr>
            <a:r>
              <a:rPr lang="en-US" baseline="0" dirty="0"/>
              <a:t>See next section for safeguards</a:t>
            </a:r>
          </a:p>
          <a:p>
            <a:pPr marL="171432" lvl="0" indent="-171432">
              <a:buFont typeface="Arial" panose="020B0604020202020204" pitchFamily="34" charset="0"/>
              <a:buChar char="•"/>
            </a:pPr>
            <a:r>
              <a:rPr lang="en-US" baseline="0" dirty="0"/>
              <a:t>Excessive sharing can also occur using this exception.</a:t>
            </a:r>
          </a:p>
          <a:p>
            <a:pPr marL="628632" marR="0" lvl="1" indent="-17143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Because of this, it’s always safer to use Substitute/Also Allow instead.</a:t>
            </a:r>
          </a:p>
          <a:p>
            <a:pPr marL="628632" lvl="1" indent="-171432">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C5E1006F-52B9-4202-922C-7393856D4C36}" type="slidenum">
              <a:rPr lang="en-US" smtClean="0"/>
              <a:t>7</a:t>
            </a:fld>
            <a:endParaRPr lang="en-US"/>
          </a:p>
        </p:txBody>
      </p:sp>
    </p:spTree>
    <p:extLst>
      <p:ext uri="{BB962C8B-B14F-4D97-AF65-F5344CB8AC3E}">
        <p14:creationId xmlns:p14="http://schemas.microsoft.com/office/powerpoint/2010/main" val="2034910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2" marR="0" indent="-17143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Usually, this feature will only be necessary for multiple instances of transfer work (e.g. BIOL 1--- &amp; BIOL 1---). Courses taken in residence will rarely need this feature.</a:t>
            </a:r>
            <a:endParaRPr lang="en-US" dirty="0"/>
          </a:p>
          <a:p>
            <a:pPr marL="171432" indent="-171432">
              <a:buFont typeface="Arial" panose="020B0604020202020204" pitchFamily="34" charset="0"/>
              <a:buChar char="•"/>
            </a:pPr>
            <a:endParaRPr lang="en-US" dirty="0"/>
          </a:p>
          <a:p>
            <a:pPr marL="170815" indent="-170815">
              <a:buFont typeface="Arial" panose="020B0604020202020204" pitchFamily="34" charset="0"/>
              <a:buChar char="•"/>
            </a:pPr>
            <a:r>
              <a:rPr lang="en-US" dirty="0"/>
              <a:t>Using the drop-down</a:t>
            </a:r>
            <a:r>
              <a:rPr lang="en-US" baseline="0" dirty="0"/>
              <a:t> menus on the With section allows the class being used for the exception to be more finely selected by the user. In this example, the auditor will only look for instances of MKTG 3--- that have a grade of “B” or better. This is helpful if the student took it more than once.</a:t>
            </a:r>
            <a:endParaRPr lang="en-US" baseline="0" dirty="0">
              <a:cs typeface="Calibri"/>
            </a:endParaRPr>
          </a:p>
          <a:p>
            <a:pPr marL="0" indent="0">
              <a:buFont typeface="Arial" panose="020B0604020202020204" pitchFamily="34" charset="0"/>
              <a:buNone/>
            </a:pPr>
            <a:endParaRPr lang="en-US" dirty="0"/>
          </a:p>
          <a:p>
            <a:pPr marL="171432" indent="-171432">
              <a:buFont typeface="Arial" panose="020B0604020202020204" pitchFamily="34" charset="0"/>
              <a:buChar char="•"/>
            </a:pPr>
            <a:r>
              <a:rPr lang="en-US" baseline="0" dirty="0"/>
              <a:t>This section is usable for Substitutions, Also Allows, and Apply </a:t>
            </a:r>
            <a:r>
              <a:rPr lang="en-US" baseline="0" dirty="0" err="1"/>
              <a:t>Heres</a:t>
            </a:r>
            <a:r>
              <a:rPr lang="en-US" baseline="0" dirty="0"/>
              <a:t>.</a:t>
            </a:r>
          </a:p>
          <a:p>
            <a:pPr marL="171432" indent="-171432">
              <a:buFont typeface="Arial" panose="020B0604020202020204" pitchFamily="34" charset="0"/>
              <a:buChar char="•"/>
            </a:pPr>
            <a:endParaRPr lang="en-US" baseline="0" dirty="0"/>
          </a:p>
          <a:p>
            <a:endParaRPr lang="en-US" baseline="0" dirty="0"/>
          </a:p>
        </p:txBody>
      </p:sp>
      <p:sp>
        <p:nvSpPr>
          <p:cNvPr id="4" name="Slide Number Placeholder 3"/>
          <p:cNvSpPr>
            <a:spLocks noGrp="1"/>
          </p:cNvSpPr>
          <p:nvPr>
            <p:ph type="sldNum" sz="quarter" idx="10"/>
          </p:nvPr>
        </p:nvSpPr>
        <p:spPr/>
        <p:txBody>
          <a:bodyPr/>
          <a:lstStyle/>
          <a:p>
            <a:fld id="{C5E1006F-52B9-4202-922C-7393856D4C36}" type="slidenum">
              <a:rPr lang="en-US" smtClean="0"/>
              <a:t>8</a:t>
            </a:fld>
            <a:endParaRPr lang="en-US"/>
          </a:p>
        </p:txBody>
      </p:sp>
    </p:spTree>
    <p:extLst>
      <p:ext uri="{BB962C8B-B14F-4D97-AF65-F5344CB8AC3E}">
        <p14:creationId xmlns:p14="http://schemas.microsoft.com/office/powerpoint/2010/main" val="3824670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cs typeface="Calibri"/>
              </a:rPr>
              <a:t>Specifying a grade is recommended when using Apply Here on an in-progress course. Otherwise, if the course is failed the Apply Here will force the "F" into the audit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cs typeface="Calibri"/>
              </a:rPr>
              <a:t>Use “DW Grade Number” qualifier, the “greater than or equal to” operator, and one of the </a:t>
            </a:r>
            <a:r>
              <a:rPr lang="en-US">
                <a:cs typeface="Calibri"/>
              </a:rPr>
              <a:t>following values:</a:t>
            </a:r>
            <a:endParaRPr lang="en-US" dirty="0">
              <a:cs typeface="Calibri"/>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cs typeface="Calibri"/>
              </a:rPr>
              <a:t>1.0 = 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cs typeface="Calibri"/>
              </a:rPr>
              <a:t>2.0 = C</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cs typeface="Calibri"/>
              </a:rPr>
              <a:t>3.0 = B</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5E1006F-52B9-4202-922C-7393856D4C36}" type="slidenum">
              <a:rPr lang="en-US" smtClean="0"/>
              <a:t>9</a:t>
            </a:fld>
            <a:endParaRPr lang="en-US"/>
          </a:p>
        </p:txBody>
      </p:sp>
    </p:spTree>
    <p:extLst>
      <p:ext uri="{BB962C8B-B14F-4D97-AF65-F5344CB8AC3E}">
        <p14:creationId xmlns:p14="http://schemas.microsoft.com/office/powerpoint/2010/main" val="24276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6DBE9AF-C388-4A23-B36E-4D43CD52F836}" type="datetimeFigureOut">
              <a:rPr lang="en-US" smtClean="0"/>
              <a:t>4/14/2025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242CD46-E7A1-4732-8323-6F5CDFB29C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6DBE9AF-C388-4A23-B36E-4D43CD52F836}"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42CD46-E7A1-4732-8323-6F5CDFB29C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6DBE9AF-C388-4A23-B36E-4D43CD52F836}" type="datetimeFigureOut">
              <a:rPr lang="en-US" smtClean="0"/>
              <a:t>4/14/2025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242CD46-E7A1-4732-8323-6F5CDFB29C4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6DBE9AF-C388-4A23-B36E-4D43CD52F836}"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242CD46-E7A1-4732-8323-6F5CDFB29C45}"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96DBE9AF-C388-4A23-B36E-4D43CD52F836}" type="datetimeFigureOut">
              <a:rPr lang="en-US" smtClean="0"/>
              <a:t>4/14/2025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242CD46-E7A1-4732-8323-6F5CDFB29C45}"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96DBE9AF-C388-4A23-B36E-4D43CD52F836}" type="datetimeFigureOut">
              <a:rPr lang="en-US" smtClean="0"/>
              <a:t>4/14/2025</a:t>
            </a:fld>
            <a:endParaRPr lang="en-US"/>
          </a:p>
        </p:txBody>
      </p:sp>
      <p:sp>
        <p:nvSpPr>
          <p:cNvPr id="10" name="Slide Number Placeholder 9"/>
          <p:cNvSpPr>
            <a:spLocks noGrp="1"/>
          </p:cNvSpPr>
          <p:nvPr>
            <p:ph type="sldNum" sz="quarter" idx="16"/>
          </p:nvPr>
        </p:nvSpPr>
        <p:spPr/>
        <p:txBody>
          <a:bodyPr rtlCol="0"/>
          <a:lstStyle/>
          <a:p>
            <a:fld id="{B242CD46-E7A1-4732-8323-6F5CDFB29C45}"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96DBE9AF-C388-4A23-B36E-4D43CD52F836}" type="datetimeFigureOut">
              <a:rPr lang="en-US" smtClean="0"/>
              <a:t>4/14/2025</a:t>
            </a:fld>
            <a:endParaRPr lang="en-US"/>
          </a:p>
        </p:txBody>
      </p:sp>
      <p:sp>
        <p:nvSpPr>
          <p:cNvPr id="12" name="Slide Number Placeholder 11"/>
          <p:cNvSpPr>
            <a:spLocks noGrp="1"/>
          </p:cNvSpPr>
          <p:nvPr>
            <p:ph type="sldNum" sz="quarter" idx="16"/>
          </p:nvPr>
        </p:nvSpPr>
        <p:spPr/>
        <p:txBody>
          <a:bodyPr rtlCol="0"/>
          <a:lstStyle/>
          <a:p>
            <a:fld id="{B242CD46-E7A1-4732-8323-6F5CDFB29C45}"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6DBE9AF-C388-4A23-B36E-4D43CD52F836}" type="datetimeFigureOut">
              <a:rPr lang="en-US" smtClean="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242CD46-E7A1-4732-8323-6F5CDFB29C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BE9AF-C388-4A23-B36E-4D43CD52F836}" type="datetimeFigureOut">
              <a:rPr lang="en-US" smtClean="0"/>
              <a:t>4/14/2025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242CD46-E7A1-4732-8323-6F5CDFB29C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96DBE9AF-C388-4A23-B36E-4D43CD52F836}"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242CD46-E7A1-4732-8323-6F5CDFB29C45}"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6DBE9AF-C388-4A23-B36E-4D43CD52F836}" type="datetimeFigureOut">
              <a:rPr lang="en-US" smtClean="0"/>
              <a:t>4/14/2025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242CD46-E7A1-4732-8323-6F5CDFB29C45}"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6DBE9AF-C388-4A23-B36E-4D43CD52F836}" type="datetimeFigureOut">
              <a:rPr lang="en-US" smtClean="0"/>
              <a:t>4/14/2025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242CD46-E7A1-4732-8323-6F5CDFB29C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degreeworks@okstate.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Exceptions</a:t>
            </a:r>
            <a:br>
              <a:rPr lang="en-US" dirty="0"/>
            </a:br>
            <a:r>
              <a:rPr lang="en-US" dirty="0"/>
              <a:t>in degree Works</a:t>
            </a:r>
          </a:p>
        </p:txBody>
      </p:sp>
    </p:spTree>
    <p:extLst>
      <p:ext uri="{BB962C8B-B14F-4D97-AF65-F5344CB8AC3E}">
        <p14:creationId xmlns:p14="http://schemas.microsoft.com/office/powerpoint/2010/main" val="1689517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a:t>
            </a:r>
          </a:p>
        </p:txBody>
      </p:sp>
      <p:sp>
        <p:nvSpPr>
          <p:cNvPr id="3" name="Content Placeholder 2"/>
          <p:cNvSpPr>
            <a:spLocks noGrp="1"/>
          </p:cNvSpPr>
          <p:nvPr>
            <p:ph sz="quarter" idx="1"/>
          </p:nvPr>
        </p:nvSpPr>
        <p:spPr/>
        <p:txBody>
          <a:bodyPr/>
          <a:lstStyle/>
          <a:p>
            <a:r>
              <a:rPr lang="en-US" dirty="0"/>
              <a:t>DW Transfer Course/DW Title</a:t>
            </a:r>
          </a:p>
        </p:txBody>
      </p:sp>
      <p:pic>
        <p:nvPicPr>
          <p:cNvPr id="8" name="Picture 7">
            <a:extLst>
              <a:ext uri="{FF2B5EF4-FFF2-40B4-BE49-F238E27FC236}">
                <a16:creationId xmlns:a16="http://schemas.microsoft.com/office/drawing/2014/main" id="{18E49A11-940C-4189-9DD5-DFC379553E05}"/>
              </a:ext>
            </a:extLst>
          </p:cNvPr>
          <p:cNvPicPr>
            <a:picLocks noChangeAspect="1"/>
          </p:cNvPicPr>
          <p:nvPr/>
        </p:nvPicPr>
        <p:blipFill>
          <a:blip r:embed="rId3"/>
          <a:stretch>
            <a:fillRect/>
          </a:stretch>
        </p:blipFill>
        <p:spPr>
          <a:xfrm>
            <a:off x="951737" y="2332712"/>
            <a:ext cx="6972300" cy="809625"/>
          </a:xfrm>
          <a:prstGeom prst="rect">
            <a:avLst/>
          </a:prstGeom>
        </p:spPr>
      </p:pic>
      <p:pic>
        <p:nvPicPr>
          <p:cNvPr id="10" name="Picture 9">
            <a:extLst>
              <a:ext uri="{FF2B5EF4-FFF2-40B4-BE49-F238E27FC236}">
                <a16:creationId xmlns:a16="http://schemas.microsoft.com/office/drawing/2014/main" id="{67BCEE43-EDB3-403F-BEDE-4005A048E8A8}"/>
              </a:ext>
            </a:extLst>
          </p:cNvPr>
          <p:cNvPicPr>
            <a:picLocks noChangeAspect="1"/>
          </p:cNvPicPr>
          <p:nvPr/>
        </p:nvPicPr>
        <p:blipFill>
          <a:blip r:embed="rId4"/>
          <a:stretch>
            <a:fillRect/>
          </a:stretch>
        </p:blipFill>
        <p:spPr>
          <a:xfrm>
            <a:off x="1313687" y="3874849"/>
            <a:ext cx="6248400" cy="638175"/>
          </a:xfrm>
          <a:prstGeom prst="rect">
            <a:avLst/>
          </a:prstGeom>
        </p:spPr>
      </p:pic>
      <p:pic>
        <p:nvPicPr>
          <p:cNvPr id="13" name="Picture 12">
            <a:extLst>
              <a:ext uri="{FF2B5EF4-FFF2-40B4-BE49-F238E27FC236}">
                <a16:creationId xmlns:a16="http://schemas.microsoft.com/office/drawing/2014/main" id="{E6471648-C88C-457C-82C9-8BCCBD20CF35}"/>
              </a:ext>
            </a:extLst>
          </p:cNvPr>
          <p:cNvPicPr>
            <a:picLocks noChangeAspect="1"/>
          </p:cNvPicPr>
          <p:nvPr/>
        </p:nvPicPr>
        <p:blipFill>
          <a:blip r:embed="rId5"/>
          <a:stretch>
            <a:fillRect/>
          </a:stretch>
        </p:blipFill>
        <p:spPr>
          <a:xfrm>
            <a:off x="1313687" y="5257800"/>
            <a:ext cx="6219825" cy="552450"/>
          </a:xfrm>
          <a:prstGeom prst="rect">
            <a:avLst/>
          </a:prstGeom>
        </p:spPr>
      </p:pic>
      <p:sp>
        <p:nvSpPr>
          <p:cNvPr id="14" name="Rectangle 13">
            <a:extLst>
              <a:ext uri="{FF2B5EF4-FFF2-40B4-BE49-F238E27FC236}">
                <a16:creationId xmlns:a16="http://schemas.microsoft.com/office/drawing/2014/main" id="{CC7711E8-7036-4004-8B30-CC8C6D28A47C}"/>
              </a:ext>
            </a:extLst>
          </p:cNvPr>
          <p:cNvSpPr/>
          <p:nvPr/>
        </p:nvSpPr>
        <p:spPr>
          <a:xfrm>
            <a:off x="3476846" y="2895600"/>
            <a:ext cx="1171353" cy="262270"/>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C4F0F0C-4DE2-4F45-B37D-91E4D6E08399}"/>
              </a:ext>
            </a:extLst>
          </p:cNvPr>
          <p:cNvSpPr/>
          <p:nvPr/>
        </p:nvSpPr>
        <p:spPr>
          <a:xfrm>
            <a:off x="1313687" y="3874849"/>
            <a:ext cx="6248400" cy="638175"/>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D42CB9B-9E52-47BA-9878-A9C0FD56E691}"/>
              </a:ext>
            </a:extLst>
          </p:cNvPr>
          <p:cNvSpPr/>
          <p:nvPr/>
        </p:nvSpPr>
        <p:spPr>
          <a:xfrm>
            <a:off x="4689348" y="2895600"/>
            <a:ext cx="1330452" cy="262270"/>
          </a:xfrm>
          <a:prstGeom prst="rect">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EC83572-B1E0-4A55-9DF8-9806F3CD1952}"/>
              </a:ext>
            </a:extLst>
          </p:cNvPr>
          <p:cNvSpPr/>
          <p:nvPr/>
        </p:nvSpPr>
        <p:spPr>
          <a:xfrm>
            <a:off x="1313687" y="5200070"/>
            <a:ext cx="6248400" cy="638175"/>
          </a:xfrm>
          <a:prstGeom prst="rect">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9966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31994-92F9-4621-A29E-78309381BA30}"/>
              </a:ext>
            </a:extLst>
          </p:cNvPr>
          <p:cNvSpPr>
            <a:spLocks noGrp="1"/>
          </p:cNvSpPr>
          <p:nvPr>
            <p:ph type="title"/>
          </p:nvPr>
        </p:nvSpPr>
        <p:spPr/>
        <p:txBody>
          <a:bodyPr vert="horz" lIns="91440" tIns="45720" rIns="91440" bIns="45720" anchor="ctr">
            <a:normAutofit/>
          </a:bodyPr>
          <a:lstStyle/>
          <a:p>
            <a:r>
              <a:rPr lang="en-US" dirty="0"/>
              <a:t>"With"</a:t>
            </a:r>
          </a:p>
        </p:txBody>
      </p:sp>
      <p:sp>
        <p:nvSpPr>
          <p:cNvPr id="3" name="Content Placeholder 2">
            <a:extLst>
              <a:ext uri="{FF2B5EF4-FFF2-40B4-BE49-F238E27FC236}">
                <a16:creationId xmlns:a16="http://schemas.microsoft.com/office/drawing/2014/main" id="{8FF9A5B2-2027-4170-AFFF-673C3E41AAC2}"/>
              </a:ext>
            </a:extLst>
          </p:cNvPr>
          <p:cNvSpPr>
            <a:spLocks noGrp="1"/>
          </p:cNvSpPr>
          <p:nvPr>
            <p:ph sz="quarter" idx="1"/>
          </p:nvPr>
        </p:nvSpPr>
        <p:spPr>
          <a:xfrm>
            <a:off x="612648" y="1600200"/>
            <a:ext cx="8153400" cy="782702"/>
          </a:xfrm>
        </p:spPr>
        <p:txBody>
          <a:bodyPr vert="horz" lIns="91440" tIns="45720" rIns="91440" bIns="45720" anchor="t">
            <a:normAutofit/>
          </a:bodyPr>
          <a:lstStyle/>
          <a:p>
            <a:r>
              <a:rPr lang="en-US" dirty="0" err="1"/>
              <a:t>DWTerm</a:t>
            </a:r>
          </a:p>
        </p:txBody>
      </p:sp>
      <p:pic>
        <p:nvPicPr>
          <p:cNvPr id="5" name="Picture 5" descr="Diagram, website&#10;&#10;Description automatically generated">
            <a:extLst>
              <a:ext uri="{FF2B5EF4-FFF2-40B4-BE49-F238E27FC236}">
                <a16:creationId xmlns:a16="http://schemas.microsoft.com/office/drawing/2014/main" id="{894863D6-626E-4754-ACCA-916C8B1D7737}"/>
              </a:ext>
            </a:extLst>
          </p:cNvPr>
          <p:cNvPicPr>
            <a:picLocks noChangeAspect="1"/>
          </p:cNvPicPr>
          <p:nvPr/>
        </p:nvPicPr>
        <p:blipFill rotWithShape="1">
          <a:blip r:embed="rId3"/>
          <a:srcRect t="75776" r="-177" b="-311"/>
          <a:stretch/>
        </p:blipFill>
        <p:spPr>
          <a:xfrm>
            <a:off x="1376885" y="3058583"/>
            <a:ext cx="7473786" cy="1044113"/>
          </a:xfrm>
          <a:prstGeom prst="rect">
            <a:avLst/>
          </a:prstGeom>
        </p:spPr>
      </p:pic>
      <p:pic>
        <p:nvPicPr>
          <p:cNvPr id="6" name="Picture 6" descr="Diagram, website&#10;&#10;Description automatically generated">
            <a:extLst>
              <a:ext uri="{FF2B5EF4-FFF2-40B4-BE49-F238E27FC236}">
                <a16:creationId xmlns:a16="http://schemas.microsoft.com/office/drawing/2014/main" id="{9D1A4980-79D4-4AB9-973F-3C76C81C2E5D}"/>
              </a:ext>
            </a:extLst>
          </p:cNvPr>
          <p:cNvPicPr>
            <a:picLocks noChangeAspect="1"/>
          </p:cNvPicPr>
          <p:nvPr/>
        </p:nvPicPr>
        <p:blipFill rotWithShape="1">
          <a:blip r:embed="rId4"/>
          <a:srcRect t="75451" r="-196" b="-361"/>
          <a:stretch/>
        </p:blipFill>
        <p:spPr>
          <a:xfrm>
            <a:off x="1395025" y="5235948"/>
            <a:ext cx="7407712" cy="1044423"/>
          </a:xfrm>
          <a:prstGeom prst="rect">
            <a:avLst/>
          </a:prstGeom>
        </p:spPr>
      </p:pic>
      <p:sp>
        <p:nvSpPr>
          <p:cNvPr id="7" name="&quot;Not Allowed&quot; Symbol 6">
            <a:extLst>
              <a:ext uri="{FF2B5EF4-FFF2-40B4-BE49-F238E27FC236}">
                <a16:creationId xmlns:a16="http://schemas.microsoft.com/office/drawing/2014/main" id="{7FA2894F-5729-4182-83B2-B04209893940}"/>
              </a:ext>
            </a:extLst>
          </p:cNvPr>
          <p:cNvSpPr/>
          <p:nvPr/>
        </p:nvSpPr>
        <p:spPr>
          <a:xfrm>
            <a:off x="7631468" y="5214130"/>
            <a:ext cx="1055332" cy="1055332"/>
          </a:xfrm>
          <a:prstGeom prst="noSmoking">
            <a:avLst>
              <a:gd name="adj" fmla="val 593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Rectangle 3">
            <a:extLst>
              <a:ext uri="{FF2B5EF4-FFF2-40B4-BE49-F238E27FC236}">
                <a16:creationId xmlns:a16="http://schemas.microsoft.com/office/drawing/2014/main" id="{22193F6A-369D-4063-8D04-04F3B04050AA}"/>
              </a:ext>
            </a:extLst>
          </p:cNvPr>
          <p:cNvSpPr/>
          <p:nvPr/>
        </p:nvSpPr>
        <p:spPr>
          <a:xfrm>
            <a:off x="6898448" y="2533036"/>
            <a:ext cx="1952220" cy="1569660"/>
          </a:xfrm>
          <a:prstGeom prst="rect">
            <a:avLst/>
          </a:prstGeom>
          <a:noFill/>
        </p:spPr>
        <p:txBody>
          <a:bodyPr wrap="square" lIns="91440" tIns="45720" rIns="91440" bIns="45720">
            <a:spAutoFit/>
          </a:bodyPr>
          <a:lstStyle/>
          <a:p>
            <a:pPr algn="ctr"/>
            <a:r>
              <a:rPr lang="en-US" sz="9600" b="1" i="1" dirty="0">
                <a:solidFill>
                  <a:srgbClr val="00B050"/>
                </a:solidFill>
                <a:effectLst/>
                <a:latin typeface="Arial" panose="020B0604020202020204" pitchFamily="34" charset="0"/>
              </a:rPr>
              <a:t>✓</a:t>
            </a:r>
            <a:endParaRPr lang="en-US" sz="9600" b="1" cap="none" spc="0" dirty="0">
              <a:ln w="0"/>
              <a:solidFill>
                <a:srgbClr val="00B05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8318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Remove Course/Change the Limit</a:t>
            </a:r>
          </a:p>
        </p:txBody>
      </p:sp>
      <p:sp>
        <p:nvSpPr>
          <p:cNvPr id="3" name="Content Placeholder 2"/>
          <p:cNvSpPr>
            <a:spLocks noGrp="1"/>
          </p:cNvSpPr>
          <p:nvPr>
            <p:ph sz="quarter" idx="1"/>
          </p:nvPr>
        </p:nvSpPr>
        <p:spPr/>
        <p:txBody>
          <a:bodyPr/>
          <a:lstStyle/>
          <a:p>
            <a:r>
              <a:rPr lang="en-US" dirty="0"/>
              <a:t>Removes a course from a list</a:t>
            </a:r>
          </a:p>
        </p:txBody>
      </p:sp>
      <p:pic>
        <p:nvPicPr>
          <p:cNvPr id="5" name="Picture 4">
            <a:extLst>
              <a:ext uri="{FF2B5EF4-FFF2-40B4-BE49-F238E27FC236}">
                <a16:creationId xmlns:a16="http://schemas.microsoft.com/office/drawing/2014/main" id="{536DED88-D89B-4BB9-81B2-605DEAF0E05F}"/>
              </a:ext>
            </a:extLst>
          </p:cNvPr>
          <p:cNvPicPr>
            <a:picLocks noChangeAspect="1"/>
          </p:cNvPicPr>
          <p:nvPr/>
        </p:nvPicPr>
        <p:blipFill>
          <a:blip r:embed="rId3"/>
          <a:stretch>
            <a:fillRect/>
          </a:stretch>
        </p:blipFill>
        <p:spPr>
          <a:xfrm>
            <a:off x="667445" y="2133599"/>
            <a:ext cx="8043805" cy="4495801"/>
          </a:xfrm>
          <a:prstGeom prst="rect">
            <a:avLst/>
          </a:prstGeom>
        </p:spPr>
      </p:pic>
      <p:sp>
        <p:nvSpPr>
          <p:cNvPr id="6" name="Rectangle 5">
            <a:extLst>
              <a:ext uri="{FF2B5EF4-FFF2-40B4-BE49-F238E27FC236}">
                <a16:creationId xmlns:a16="http://schemas.microsoft.com/office/drawing/2014/main" id="{119DF5C2-39C0-41F2-A507-893E7B4D67A8}"/>
              </a:ext>
            </a:extLst>
          </p:cNvPr>
          <p:cNvSpPr/>
          <p:nvPr/>
        </p:nvSpPr>
        <p:spPr>
          <a:xfrm>
            <a:off x="2286000" y="2743200"/>
            <a:ext cx="1905000" cy="2286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F65E85-2A88-47C7-9139-8BF717807FDF}"/>
              </a:ext>
            </a:extLst>
          </p:cNvPr>
          <p:cNvSpPr/>
          <p:nvPr/>
        </p:nvSpPr>
        <p:spPr>
          <a:xfrm>
            <a:off x="2271822" y="3581401"/>
            <a:ext cx="2833577" cy="38099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0713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Remove Course/Change the Limit</a:t>
            </a:r>
          </a:p>
        </p:txBody>
      </p:sp>
      <p:sp>
        <p:nvSpPr>
          <p:cNvPr id="3" name="Content Placeholder 2"/>
          <p:cNvSpPr>
            <a:spLocks noGrp="1"/>
          </p:cNvSpPr>
          <p:nvPr>
            <p:ph sz="quarter" idx="1"/>
          </p:nvPr>
        </p:nvSpPr>
        <p:spPr/>
        <p:txBody>
          <a:bodyPr/>
          <a:lstStyle/>
          <a:p>
            <a:r>
              <a:rPr lang="en-US" dirty="0"/>
              <a:t>Increase/decrease needed credits/classes</a:t>
            </a:r>
          </a:p>
          <a:p>
            <a:r>
              <a:rPr lang="en-US" dirty="0"/>
              <a:t>Change credits to classes or vice versa</a:t>
            </a:r>
          </a:p>
        </p:txBody>
      </p:sp>
      <p:pic>
        <p:nvPicPr>
          <p:cNvPr id="8" name="Picture 7">
            <a:extLst>
              <a:ext uri="{FF2B5EF4-FFF2-40B4-BE49-F238E27FC236}">
                <a16:creationId xmlns:a16="http://schemas.microsoft.com/office/drawing/2014/main" id="{0D4CC3B8-7DC0-4575-9A55-2590D72FB47B}"/>
              </a:ext>
            </a:extLst>
          </p:cNvPr>
          <p:cNvPicPr>
            <a:picLocks noChangeAspect="1"/>
          </p:cNvPicPr>
          <p:nvPr/>
        </p:nvPicPr>
        <p:blipFill>
          <a:blip r:embed="rId3"/>
          <a:stretch>
            <a:fillRect/>
          </a:stretch>
        </p:blipFill>
        <p:spPr>
          <a:xfrm>
            <a:off x="1095153" y="2720182"/>
            <a:ext cx="6953693" cy="3921623"/>
          </a:xfrm>
          <a:prstGeom prst="rect">
            <a:avLst/>
          </a:prstGeom>
        </p:spPr>
      </p:pic>
      <p:sp>
        <p:nvSpPr>
          <p:cNvPr id="12" name="Rectangle 11">
            <a:extLst>
              <a:ext uri="{FF2B5EF4-FFF2-40B4-BE49-F238E27FC236}">
                <a16:creationId xmlns:a16="http://schemas.microsoft.com/office/drawing/2014/main" id="{D5D52AAB-59FF-4D70-8B97-538BEC9C6819}"/>
              </a:ext>
            </a:extLst>
          </p:cNvPr>
          <p:cNvSpPr/>
          <p:nvPr/>
        </p:nvSpPr>
        <p:spPr>
          <a:xfrm>
            <a:off x="2438401" y="4419600"/>
            <a:ext cx="2514600" cy="38099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15886FC-AAFB-48F1-99C8-CDC1D2FDC177}"/>
              </a:ext>
            </a:extLst>
          </p:cNvPr>
          <p:cNvSpPr/>
          <p:nvPr/>
        </p:nvSpPr>
        <p:spPr>
          <a:xfrm>
            <a:off x="2438401" y="3238501"/>
            <a:ext cx="2438399" cy="19049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0020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Remove Course/Change the Limit</a:t>
            </a:r>
          </a:p>
        </p:txBody>
      </p:sp>
      <p:sp>
        <p:nvSpPr>
          <p:cNvPr id="3" name="Content Placeholder 2"/>
          <p:cNvSpPr>
            <a:spLocks noGrp="1"/>
          </p:cNvSpPr>
          <p:nvPr>
            <p:ph sz="quarter" idx="1"/>
          </p:nvPr>
        </p:nvSpPr>
        <p:spPr/>
        <p:txBody>
          <a:bodyPr/>
          <a:lstStyle/>
          <a:p>
            <a:r>
              <a:rPr lang="en-US" dirty="0"/>
              <a:t>Reduce credits for requirement, then reduce credits for entire block</a:t>
            </a:r>
          </a:p>
        </p:txBody>
      </p:sp>
      <p:pic>
        <p:nvPicPr>
          <p:cNvPr id="7" name="Picture 6">
            <a:extLst>
              <a:ext uri="{FF2B5EF4-FFF2-40B4-BE49-F238E27FC236}">
                <a16:creationId xmlns:a16="http://schemas.microsoft.com/office/drawing/2014/main" id="{FD4AD5EA-AB24-452A-8575-BCE4E993F9F6}"/>
              </a:ext>
            </a:extLst>
          </p:cNvPr>
          <p:cNvPicPr>
            <a:picLocks noChangeAspect="1"/>
          </p:cNvPicPr>
          <p:nvPr/>
        </p:nvPicPr>
        <p:blipFill>
          <a:blip r:embed="rId3"/>
          <a:stretch>
            <a:fillRect/>
          </a:stretch>
        </p:blipFill>
        <p:spPr>
          <a:xfrm>
            <a:off x="1028700" y="2644996"/>
            <a:ext cx="7086600" cy="3975544"/>
          </a:xfrm>
          <a:prstGeom prst="rect">
            <a:avLst/>
          </a:prstGeom>
        </p:spPr>
      </p:pic>
      <p:sp>
        <p:nvSpPr>
          <p:cNvPr id="10" name="Rectangle 9">
            <a:extLst>
              <a:ext uri="{FF2B5EF4-FFF2-40B4-BE49-F238E27FC236}">
                <a16:creationId xmlns:a16="http://schemas.microsoft.com/office/drawing/2014/main" id="{34353027-F606-4ED2-BFA9-8950230CA4DF}"/>
              </a:ext>
            </a:extLst>
          </p:cNvPr>
          <p:cNvSpPr/>
          <p:nvPr/>
        </p:nvSpPr>
        <p:spPr>
          <a:xfrm>
            <a:off x="2438401" y="4419600"/>
            <a:ext cx="2514600" cy="3048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DD6A683-2AFF-4C8D-BBAC-5E2C0D170F2C}"/>
              </a:ext>
            </a:extLst>
          </p:cNvPr>
          <p:cNvSpPr/>
          <p:nvPr/>
        </p:nvSpPr>
        <p:spPr>
          <a:xfrm>
            <a:off x="2438401" y="3352800"/>
            <a:ext cx="1523999" cy="3810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1967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Descriptions</a:t>
            </a:r>
          </a:p>
        </p:txBody>
      </p:sp>
      <p:sp>
        <p:nvSpPr>
          <p:cNvPr id="3" name="Content Placeholder 2"/>
          <p:cNvSpPr>
            <a:spLocks noGrp="1"/>
          </p:cNvSpPr>
          <p:nvPr>
            <p:ph sz="quarter" idx="1"/>
          </p:nvPr>
        </p:nvSpPr>
        <p:spPr/>
        <p:txBody>
          <a:bodyPr>
            <a:normAutofit/>
          </a:bodyPr>
          <a:lstStyle/>
          <a:p>
            <a:r>
              <a:rPr lang="en-US" dirty="0"/>
              <a:t>Visible to everyone, including students!</a:t>
            </a:r>
          </a:p>
          <a:p>
            <a:r>
              <a:rPr lang="en-US" dirty="0"/>
              <a:t>Be consistent and include the course</a:t>
            </a:r>
          </a:p>
          <a:p>
            <a:r>
              <a:rPr lang="en-US" dirty="0"/>
              <a:t>Don’t type (included by default)</a:t>
            </a:r>
          </a:p>
          <a:p>
            <a:pPr lvl="1"/>
            <a:r>
              <a:rPr lang="en-US" dirty="0"/>
              <a:t>Name, Date, Exception Type</a:t>
            </a:r>
          </a:p>
        </p:txBody>
      </p:sp>
      <p:pic>
        <p:nvPicPr>
          <p:cNvPr id="8" name="Picture 7">
            <a:extLst>
              <a:ext uri="{FF2B5EF4-FFF2-40B4-BE49-F238E27FC236}">
                <a16:creationId xmlns:a16="http://schemas.microsoft.com/office/drawing/2014/main" id="{D94D53AF-F1BF-4C97-A26F-FD2C80AA9DF2}"/>
              </a:ext>
            </a:extLst>
          </p:cNvPr>
          <p:cNvPicPr>
            <a:picLocks noChangeAspect="1"/>
          </p:cNvPicPr>
          <p:nvPr/>
        </p:nvPicPr>
        <p:blipFill>
          <a:blip r:embed="rId3"/>
          <a:stretch>
            <a:fillRect/>
          </a:stretch>
        </p:blipFill>
        <p:spPr>
          <a:xfrm>
            <a:off x="419100" y="3699679"/>
            <a:ext cx="8305800" cy="1621578"/>
          </a:xfrm>
          <a:prstGeom prst="rect">
            <a:avLst/>
          </a:prstGeom>
        </p:spPr>
      </p:pic>
      <p:sp>
        <p:nvSpPr>
          <p:cNvPr id="11" name="Rectangle 10">
            <a:extLst>
              <a:ext uri="{FF2B5EF4-FFF2-40B4-BE49-F238E27FC236}">
                <a16:creationId xmlns:a16="http://schemas.microsoft.com/office/drawing/2014/main" id="{E3AB94DF-C48E-46E5-BC6A-4D268B8C33C8}"/>
              </a:ext>
            </a:extLst>
          </p:cNvPr>
          <p:cNvSpPr/>
          <p:nvPr/>
        </p:nvSpPr>
        <p:spPr>
          <a:xfrm>
            <a:off x="2057400" y="4948564"/>
            <a:ext cx="3048000" cy="30923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77DC3A2-4FE5-49E2-B40B-95731BD4819F}"/>
              </a:ext>
            </a:extLst>
          </p:cNvPr>
          <p:cNvPicPr>
            <a:picLocks noChangeAspect="1"/>
          </p:cNvPicPr>
          <p:nvPr/>
        </p:nvPicPr>
        <p:blipFill>
          <a:blip r:embed="rId4"/>
          <a:stretch>
            <a:fillRect/>
          </a:stretch>
        </p:blipFill>
        <p:spPr>
          <a:xfrm>
            <a:off x="450702" y="5479312"/>
            <a:ext cx="8242300" cy="1150088"/>
          </a:xfrm>
          <a:prstGeom prst="rect">
            <a:avLst/>
          </a:prstGeom>
        </p:spPr>
      </p:pic>
      <p:sp>
        <p:nvSpPr>
          <p:cNvPr id="17" name="Rectangle 16">
            <a:extLst>
              <a:ext uri="{FF2B5EF4-FFF2-40B4-BE49-F238E27FC236}">
                <a16:creationId xmlns:a16="http://schemas.microsoft.com/office/drawing/2014/main" id="{74C5EA24-2EFF-4D71-8A89-661964D59473}"/>
              </a:ext>
            </a:extLst>
          </p:cNvPr>
          <p:cNvSpPr/>
          <p:nvPr/>
        </p:nvSpPr>
        <p:spPr>
          <a:xfrm>
            <a:off x="6705600" y="6174135"/>
            <a:ext cx="1600200" cy="30286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0828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Details</a:t>
            </a:r>
          </a:p>
        </p:txBody>
      </p:sp>
      <p:sp>
        <p:nvSpPr>
          <p:cNvPr id="3" name="Content Placeholder 2"/>
          <p:cNvSpPr>
            <a:spLocks noGrp="1"/>
          </p:cNvSpPr>
          <p:nvPr>
            <p:ph sz="quarter" idx="1"/>
          </p:nvPr>
        </p:nvSpPr>
        <p:spPr/>
        <p:txBody>
          <a:bodyPr/>
          <a:lstStyle/>
          <a:p>
            <a:r>
              <a:rPr lang="en-US" dirty="0"/>
              <a:t>Need more space? Details button provides 220 characters</a:t>
            </a:r>
          </a:p>
          <a:p>
            <a:r>
              <a:rPr lang="en-US" dirty="0"/>
              <a:t>Only visible </a:t>
            </a:r>
            <a:r>
              <a:rPr lang="en-US"/>
              <a:t>by hovering over Description </a:t>
            </a:r>
            <a:r>
              <a:rPr lang="en-US">
                <a:solidFill>
                  <a:srgbClr val="FF0000"/>
                </a:solidFill>
              </a:rPr>
              <a:t>in the Exceptions block</a:t>
            </a:r>
          </a:p>
          <a:p>
            <a:r>
              <a:rPr lang="en-US"/>
              <a:t>Won’t </a:t>
            </a:r>
            <a:r>
              <a:rPr lang="en-US" dirty="0"/>
              <a:t>be included on PDF</a:t>
            </a:r>
          </a:p>
          <a:p>
            <a:endParaRPr lang="en-US" dirty="0"/>
          </a:p>
        </p:txBody>
      </p:sp>
      <p:pic>
        <p:nvPicPr>
          <p:cNvPr id="8" name="Picture 7">
            <a:extLst>
              <a:ext uri="{FF2B5EF4-FFF2-40B4-BE49-F238E27FC236}">
                <a16:creationId xmlns:a16="http://schemas.microsoft.com/office/drawing/2014/main" id="{8F727747-990F-4E57-9540-3F52B1B0CCDF}"/>
              </a:ext>
            </a:extLst>
          </p:cNvPr>
          <p:cNvPicPr>
            <a:picLocks noChangeAspect="1"/>
          </p:cNvPicPr>
          <p:nvPr/>
        </p:nvPicPr>
        <p:blipFill>
          <a:blip r:embed="rId3"/>
          <a:stretch>
            <a:fillRect/>
          </a:stretch>
        </p:blipFill>
        <p:spPr>
          <a:xfrm>
            <a:off x="0" y="4229714"/>
            <a:ext cx="9144000" cy="2056172"/>
          </a:xfrm>
          <a:prstGeom prst="rect">
            <a:avLst/>
          </a:prstGeom>
        </p:spPr>
      </p:pic>
    </p:spTree>
    <p:extLst>
      <p:ext uri="{BB962C8B-B14F-4D97-AF65-F5344CB8AC3E}">
        <p14:creationId xmlns:p14="http://schemas.microsoft.com/office/powerpoint/2010/main" val="3704224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 Situations</a:t>
            </a:r>
          </a:p>
        </p:txBody>
      </p:sp>
      <p:sp>
        <p:nvSpPr>
          <p:cNvPr id="3" name="Content Placeholder 2"/>
          <p:cNvSpPr>
            <a:spLocks noGrp="1"/>
          </p:cNvSpPr>
          <p:nvPr>
            <p:ph sz="quarter" idx="1"/>
          </p:nvPr>
        </p:nvSpPr>
        <p:spPr/>
        <p:txBody>
          <a:bodyPr>
            <a:normAutofit/>
          </a:bodyPr>
          <a:lstStyle/>
          <a:p>
            <a:r>
              <a:rPr lang="en-US" dirty="0"/>
              <a:t>2-for-1 exceptions</a:t>
            </a:r>
          </a:p>
          <a:p>
            <a:r>
              <a:rPr lang="en-US" dirty="0"/>
              <a:t>Fractional transfer work (2.68)</a:t>
            </a:r>
          </a:p>
          <a:p>
            <a:r>
              <a:rPr lang="en-US" dirty="0"/>
              <a:t>Repeated course, received “F”</a:t>
            </a:r>
          </a:p>
          <a:p>
            <a:r>
              <a:rPr lang="en-US" dirty="0"/>
              <a:t>“Plus-list”</a:t>
            </a:r>
          </a:p>
          <a:p>
            <a:r>
              <a:rPr lang="en-US" dirty="0"/>
              <a:t>Long title</a:t>
            </a:r>
          </a:p>
          <a:p>
            <a:r>
              <a:rPr lang="en-US" dirty="0"/>
              <a:t>Remove equivalent course</a:t>
            </a:r>
          </a:p>
          <a:p>
            <a:r>
              <a:rPr lang="en-US" dirty="0"/>
              <a:t>Force Complete Range Requirement</a:t>
            </a:r>
          </a:p>
          <a:p>
            <a:r>
              <a:rPr lang="en-US" dirty="0"/>
              <a:t>MATH 1513/1613/1813/1715</a:t>
            </a:r>
          </a:p>
          <a:p>
            <a:endParaRPr lang="en-US" dirty="0"/>
          </a:p>
        </p:txBody>
      </p:sp>
    </p:spTree>
    <p:extLst>
      <p:ext uri="{BB962C8B-B14F-4D97-AF65-F5344CB8AC3E}">
        <p14:creationId xmlns:p14="http://schemas.microsoft.com/office/powerpoint/2010/main" val="3787112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2-for-1 Exceptions</a:t>
            </a:r>
          </a:p>
        </p:txBody>
      </p:sp>
      <p:sp>
        <p:nvSpPr>
          <p:cNvPr id="3" name="Content Placeholder 2"/>
          <p:cNvSpPr>
            <a:spLocks noGrp="1"/>
          </p:cNvSpPr>
          <p:nvPr>
            <p:ph sz="quarter" idx="1"/>
          </p:nvPr>
        </p:nvSpPr>
        <p:spPr/>
        <p:txBody>
          <a:bodyPr/>
          <a:lstStyle/>
          <a:p>
            <a:r>
              <a:rPr lang="en-US" dirty="0"/>
              <a:t>If you can fit both courses in the requirement, just do two Also Allow exceptions</a:t>
            </a:r>
          </a:p>
          <a:p>
            <a:pPr lvl="1"/>
            <a:r>
              <a:rPr lang="en-US" dirty="0"/>
              <a:t>Requirement: 4 Credits in BIOL 1114</a:t>
            </a:r>
          </a:p>
          <a:p>
            <a:pPr lvl="1"/>
            <a:r>
              <a:rPr lang="en-US" dirty="0"/>
              <a:t>Exception: BIOL 1--- (3 credits) and BIOL 1--- (1 credit)</a:t>
            </a:r>
          </a:p>
          <a:p>
            <a:r>
              <a:rPr lang="en-US" dirty="0"/>
              <a:t>If you </a:t>
            </a:r>
            <a:r>
              <a:rPr lang="en-US" b="1" dirty="0"/>
              <a:t>can’t</a:t>
            </a:r>
            <a:r>
              <a:rPr lang="en-US" dirty="0"/>
              <a:t> fit both courses in the requirement, first Change the Limit to make room for the second course. Then, do your two Also Allow exceptions</a:t>
            </a:r>
          </a:p>
          <a:p>
            <a:pPr lvl="1"/>
            <a:r>
              <a:rPr lang="en-US" dirty="0"/>
              <a:t>Requirement: 3 Credits in ECON 2103</a:t>
            </a:r>
          </a:p>
          <a:p>
            <a:pPr lvl="1"/>
            <a:r>
              <a:rPr lang="en-US" dirty="0"/>
              <a:t>Exception: AGEC 2313 and AGEC 2303</a:t>
            </a:r>
          </a:p>
        </p:txBody>
      </p:sp>
    </p:spTree>
    <p:extLst>
      <p:ext uri="{BB962C8B-B14F-4D97-AF65-F5344CB8AC3E}">
        <p14:creationId xmlns:p14="http://schemas.microsoft.com/office/powerpoint/2010/main" val="1955921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2-for-1 Exceptions</a:t>
            </a:r>
          </a:p>
        </p:txBody>
      </p:sp>
      <p:sp>
        <p:nvSpPr>
          <p:cNvPr id="3" name="Content Placeholder 2"/>
          <p:cNvSpPr>
            <a:spLocks noGrp="1"/>
          </p:cNvSpPr>
          <p:nvPr>
            <p:ph sz="quarter" idx="1"/>
          </p:nvPr>
        </p:nvSpPr>
        <p:spPr/>
        <p:txBody>
          <a:bodyPr/>
          <a:lstStyle/>
          <a:p>
            <a:r>
              <a:rPr lang="en-US" dirty="0"/>
              <a:t>If a student took a course for more credits than it is offered for at OSU, then it may be split </a:t>
            </a:r>
            <a:r>
              <a:rPr lang="en-US"/>
              <a:t>into two courses </a:t>
            </a:r>
            <a:r>
              <a:rPr lang="en-US" dirty="0"/>
              <a:t>like this example:</a:t>
            </a:r>
          </a:p>
          <a:p>
            <a:endParaRPr lang="en-US" dirty="0"/>
          </a:p>
          <a:p>
            <a:endParaRPr lang="en-US" dirty="0"/>
          </a:p>
          <a:p>
            <a:endParaRPr lang="en-US"/>
          </a:p>
          <a:p>
            <a:r>
              <a:rPr lang="en-US"/>
              <a:t>Be </a:t>
            </a:r>
            <a:r>
              <a:rPr lang="en-US" dirty="0"/>
              <a:t>sure to note the original course titles displayed below each course. This will help you “link” them in Degree Works</a:t>
            </a:r>
          </a:p>
        </p:txBody>
      </p:sp>
      <p:pic>
        <p:nvPicPr>
          <p:cNvPr id="5" name="Picture 4">
            <a:extLst>
              <a:ext uri="{FF2B5EF4-FFF2-40B4-BE49-F238E27FC236}">
                <a16:creationId xmlns:a16="http://schemas.microsoft.com/office/drawing/2014/main" id="{172FFC23-B86B-4CD0-A911-6AF5BAF5D228}"/>
              </a:ext>
            </a:extLst>
          </p:cNvPr>
          <p:cNvPicPr>
            <a:picLocks noChangeAspect="1"/>
          </p:cNvPicPr>
          <p:nvPr/>
        </p:nvPicPr>
        <p:blipFill>
          <a:blip r:embed="rId2"/>
          <a:stretch>
            <a:fillRect/>
          </a:stretch>
        </p:blipFill>
        <p:spPr>
          <a:xfrm>
            <a:off x="1041273" y="3286125"/>
            <a:ext cx="7296150" cy="1123950"/>
          </a:xfrm>
          <a:prstGeom prst="rect">
            <a:avLst/>
          </a:prstGeom>
        </p:spPr>
      </p:pic>
    </p:spTree>
    <p:extLst>
      <p:ext uri="{BB962C8B-B14F-4D97-AF65-F5344CB8AC3E}">
        <p14:creationId xmlns:p14="http://schemas.microsoft.com/office/powerpoint/2010/main" val="1945568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 Types</a:t>
            </a:r>
          </a:p>
        </p:txBody>
      </p:sp>
      <p:sp>
        <p:nvSpPr>
          <p:cNvPr id="3" name="Content Placeholder 2"/>
          <p:cNvSpPr>
            <a:spLocks noGrp="1"/>
          </p:cNvSpPr>
          <p:nvPr>
            <p:ph sz="quarter" idx="1"/>
          </p:nvPr>
        </p:nvSpPr>
        <p:spPr/>
        <p:txBody>
          <a:bodyPr/>
          <a:lstStyle/>
          <a:p>
            <a:r>
              <a:rPr lang="en-US" dirty="0"/>
              <a:t>Force Complete</a:t>
            </a:r>
          </a:p>
          <a:p>
            <a:r>
              <a:rPr lang="en-US" dirty="0"/>
              <a:t>Substitute</a:t>
            </a:r>
          </a:p>
          <a:p>
            <a:r>
              <a:rPr lang="en-US" dirty="0"/>
              <a:t>Also Allow</a:t>
            </a:r>
          </a:p>
          <a:p>
            <a:r>
              <a:rPr lang="en-US" dirty="0"/>
              <a:t>Apply Here</a:t>
            </a:r>
          </a:p>
          <a:p>
            <a:r>
              <a:rPr lang="en-US" dirty="0"/>
              <a:t>Remove Course/Change the Limit</a:t>
            </a:r>
          </a:p>
        </p:txBody>
      </p:sp>
    </p:spTree>
    <p:extLst>
      <p:ext uri="{BB962C8B-B14F-4D97-AF65-F5344CB8AC3E}">
        <p14:creationId xmlns:p14="http://schemas.microsoft.com/office/powerpoint/2010/main" val="982423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Fractional Transfer Work</a:t>
            </a:r>
          </a:p>
        </p:txBody>
      </p:sp>
      <p:sp>
        <p:nvSpPr>
          <p:cNvPr id="3" name="Content Placeholder 2"/>
          <p:cNvSpPr>
            <a:spLocks noGrp="1"/>
          </p:cNvSpPr>
          <p:nvPr>
            <p:ph sz="quarter" idx="1"/>
          </p:nvPr>
        </p:nvSpPr>
        <p:spPr/>
        <p:txBody>
          <a:bodyPr/>
          <a:lstStyle/>
          <a:p>
            <a:r>
              <a:rPr lang="en-US" dirty="0"/>
              <a:t>Students from trimester schools – 2.68 credits</a:t>
            </a:r>
          </a:p>
          <a:p>
            <a:r>
              <a:rPr lang="en-US" dirty="0"/>
              <a:t>The course is probably already applying to the rule</a:t>
            </a:r>
          </a:p>
          <a:p>
            <a:pPr lvl="1"/>
            <a:r>
              <a:rPr lang="en-US" dirty="0"/>
              <a:t>Change the Limit of the requirement to 2.68 credits</a:t>
            </a:r>
          </a:p>
          <a:p>
            <a:pPr lvl="1"/>
            <a:r>
              <a:rPr lang="en-US" dirty="0"/>
              <a:t>Change the Limit of the overall credit count for the block (if waiving, don’t change it if the student still needs the credit)</a:t>
            </a:r>
          </a:p>
          <a:p>
            <a:r>
              <a:rPr lang="en-US" dirty="0"/>
              <a:t>Due to rounding, it may be necessary to instead change the limit to “2” or just “2.6” instead of exactly the decimal displayed.</a:t>
            </a:r>
          </a:p>
        </p:txBody>
      </p:sp>
    </p:spTree>
    <p:extLst>
      <p:ext uri="{BB962C8B-B14F-4D97-AF65-F5344CB8AC3E}">
        <p14:creationId xmlns:p14="http://schemas.microsoft.com/office/powerpoint/2010/main" val="3875755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Repeated Course, Received “F”</a:t>
            </a:r>
          </a:p>
        </p:txBody>
      </p:sp>
      <p:sp>
        <p:nvSpPr>
          <p:cNvPr id="3" name="Content Placeholder 2"/>
          <p:cNvSpPr>
            <a:spLocks noGrp="1"/>
          </p:cNvSpPr>
          <p:nvPr>
            <p:ph sz="quarter" idx="1"/>
          </p:nvPr>
        </p:nvSpPr>
        <p:spPr/>
        <p:txBody>
          <a:bodyPr/>
          <a:lstStyle/>
          <a:p>
            <a:r>
              <a:rPr lang="en-US" dirty="0"/>
              <a:t>Sometimes a student that makes a “D” will repeat the same course and receive a grade of “F” the second time</a:t>
            </a:r>
          </a:p>
          <a:p>
            <a:r>
              <a:rPr lang="en-US" dirty="0"/>
              <a:t>The first grade is now insufficient (marked as a repeated course), and the “F” is </a:t>
            </a:r>
            <a:r>
              <a:rPr lang="en-US" b="1" dirty="0"/>
              <a:t>also</a:t>
            </a:r>
            <a:r>
              <a:rPr lang="en-US" dirty="0"/>
              <a:t> insufficient (failing grade)</a:t>
            </a:r>
          </a:p>
          <a:p>
            <a:r>
              <a:rPr lang="en-US" dirty="0"/>
              <a:t>Contact the Academic Records team in the Office of the Registrar to request manual adjustment of the repeat process, rather than using Exceptions</a:t>
            </a:r>
          </a:p>
        </p:txBody>
      </p:sp>
    </p:spTree>
    <p:extLst>
      <p:ext uri="{BB962C8B-B14F-4D97-AF65-F5344CB8AC3E}">
        <p14:creationId xmlns:p14="http://schemas.microsoft.com/office/powerpoint/2010/main" val="1012005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“Plus-list”</a:t>
            </a:r>
          </a:p>
        </p:txBody>
      </p:sp>
      <p:sp>
        <p:nvSpPr>
          <p:cNvPr id="3" name="Content Placeholder 2"/>
          <p:cNvSpPr>
            <a:spLocks noGrp="1"/>
          </p:cNvSpPr>
          <p:nvPr>
            <p:ph sz="quarter" idx="1"/>
          </p:nvPr>
        </p:nvSpPr>
        <p:spPr/>
        <p:txBody>
          <a:bodyPr/>
          <a:lstStyle/>
          <a:p>
            <a:r>
              <a:rPr lang="en-US" dirty="0"/>
              <a:t>If you’re coming across a requirement that just seems to ignore the Also </a:t>
            </a:r>
            <a:r>
              <a:rPr lang="en-US" dirty="0" err="1"/>
              <a:t>Allow’s</a:t>
            </a:r>
            <a:r>
              <a:rPr lang="en-US" dirty="0"/>
              <a:t> and Apply Here’s you throw at it, it’s probably a “plus-list”</a:t>
            </a:r>
          </a:p>
          <a:p>
            <a:pPr lvl="1"/>
            <a:r>
              <a:rPr lang="en-US" dirty="0"/>
              <a:t>A “plus-list” uses the </a:t>
            </a:r>
            <a:r>
              <a:rPr lang="en-US" b="1" dirty="0"/>
              <a:t>AND</a:t>
            </a:r>
            <a:r>
              <a:rPr lang="en-US" dirty="0"/>
              <a:t> operator instead of </a:t>
            </a:r>
            <a:r>
              <a:rPr lang="en-US" b="1" dirty="0"/>
              <a:t>OR</a:t>
            </a:r>
            <a:endParaRPr lang="en-US" dirty="0"/>
          </a:p>
          <a:p>
            <a:r>
              <a:rPr lang="en-US" dirty="0"/>
              <a:t>In these situations, you </a:t>
            </a:r>
            <a:r>
              <a:rPr lang="en-US" i="1" dirty="0"/>
              <a:t>must</a:t>
            </a:r>
            <a:r>
              <a:rPr lang="en-US" dirty="0"/>
              <a:t> use the Substitute exception type</a:t>
            </a:r>
          </a:p>
        </p:txBody>
      </p:sp>
    </p:spTree>
    <p:extLst>
      <p:ext uri="{BB962C8B-B14F-4D97-AF65-F5344CB8AC3E}">
        <p14:creationId xmlns:p14="http://schemas.microsoft.com/office/powerpoint/2010/main" val="2166567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 Title</a:t>
            </a:r>
          </a:p>
        </p:txBody>
      </p:sp>
      <p:sp>
        <p:nvSpPr>
          <p:cNvPr id="3" name="Content Placeholder 2"/>
          <p:cNvSpPr>
            <a:spLocks noGrp="1"/>
          </p:cNvSpPr>
          <p:nvPr>
            <p:ph sz="quarter" idx="1"/>
          </p:nvPr>
        </p:nvSpPr>
        <p:spPr/>
        <p:txBody>
          <a:bodyPr/>
          <a:lstStyle/>
          <a:p>
            <a:r>
              <a:rPr lang="en-US" dirty="0"/>
              <a:t>When identifying a course using the “With” function, the text box only has room for 30 characters</a:t>
            </a:r>
          </a:p>
          <a:p>
            <a:r>
              <a:rPr lang="en-US" dirty="0"/>
              <a:t>This isn’t a problem when using DW Term or DW Credits, but DW Title can be longer than 30 characters</a:t>
            </a:r>
          </a:p>
          <a:p>
            <a:r>
              <a:rPr lang="en-US" dirty="0"/>
              <a:t>Paste as much of the title that will fit, and then replace the 30</a:t>
            </a:r>
            <a:r>
              <a:rPr lang="en-US" baseline="30000" dirty="0"/>
              <a:t>th</a:t>
            </a:r>
            <a:r>
              <a:rPr lang="en-US" dirty="0"/>
              <a:t> character with an “@”</a:t>
            </a:r>
          </a:p>
        </p:txBody>
      </p:sp>
      <p:pic>
        <p:nvPicPr>
          <p:cNvPr id="6" name="Picture 5">
            <a:extLst>
              <a:ext uri="{FF2B5EF4-FFF2-40B4-BE49-F238E27FC236}">
                <a16:creationId xmlns:a16="http://schemas.microsoft.com/office/drawing/2014/main" id="{F58253FE-3661-4C98-8BB8-C84208A55A91}"/>
              </a:ext>
            </a:extLst>
          </p:cNvPr>
          <p:cNvPicPr>
            <a:picLocks noChangeAspect="1"/>
          </p:cNvPicPr>
          <p:nvPr/>
        </p:nvPicPr>
        <p:blipFill>
          <a:blip r:embed="rId3"/>
          <a:stretch>
            <a:fillRect/>
          </a:stretch>
        </p:blipFill>
        <p:spPr>
          <a:xfrm>
            <a:off x="1143000" y="5257800"/>
            <a:ext cx="6210300" cy="609600"/>
          </a:xfrm>
          <a:prstGeom prst="rect">
            <a:avLst/>
          </a:prstGeom>
        </p:spPr>
      </p:pic>
    </p:spTree>
    <p:extLst>
      <p:ext uri="{BB962C8B-B14F-4D97-AF65-F5344CB8AC3E}">
        <p14:creationId xmlns:p14="http://schemas.microsoft.com/office/powerpoint/2010/main" val="1979903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Remove equivalent course</a:t>
            </a:r>
          </a:p>
        </p:txBody>
      </p:sp>
      <p:sp>
        <p:nvSpPr>
          <p:cNvPr id="3" name="Content Placeholder 2"/>
          <p:cNvSpPr>
            <a:spLocks noGrp="1"/>
          </p:cNvSpPr>
          <p:nvPr>
            <p:ph sz="quarter" idx="1"/>
          </p:nvPr>
        </p:nvSpPr>
        <p:spPr/>
        <p:txBody>
          <a:bodyPr/>
          <a:lstStyle/>
          <a:p>
            <a:r>
              <a:rPr lang="en-US" dirty="0"/>
              <a:t>When removing a course from a rule, the exception won’t work if that course has a new equivalent</a:t>
            </a:r>
          </a:p>
          <a:p>
            <a:pPr lvl="1"/>
            <a:r>
              <a:rPr lang="en-US" dirty="0"/>
              <a:t>E.g. Student took </a:t>
            </a:r>
            <a:r>
              <a:rPr lang="en-US"/>
              <a:t>HRAD 4453 </a:t>
            </a:r>
            <a:r>
              <a:rPr lang="en-US" dirty="0"/>
              <a:t>in </a:t>
            </a:r>
            <a:r>
              <a:rPr lang="en-US"/>
              <a:t>Fall 2012. </a:t>
            </a:r>
            <a:r>
              <a:rPr lang="en-US" dirty="0"/>
              <a:t>This course recently </a:t>
            </a:r>
            <a:r>
              <a:rPr lang="en-US"/>
              <a:t>became HTM 4453 </a:t>
            </a:r>
            <a:r>
              <a:rPr lang="en-US" dirty="0"/>
              <a:t>and the two are therefore equivalent.</a:t>
            </a:r>
          </a:p>
          <a:p>
            <a:r>
              <a:rPr lang="en-US" dirty="0"/>
              <a:t>You’ll have to reference the </a:t>
            </a:r>
            <a:r>
              <a:rPr lang="en-US" b="1" dirty="0"/>
              <a:t>new</a:t>
            </a:r>
            <a:r>
              <a:rPr lang="en-US" dirty="0"/>
              <a:t> course when processing your exception</a:t>
            </a:r>
          </a:p>
        </p:txBody>
      </p:sp>
      <p:pic>
        <p:nvPicPr>
          <p:cNvPr id="6" name="Picture 5">
            <a:extLst>
              <a:ext uri="{FF2B5EF4-FFF2-40B4-BE49-F238E27FC236}">
                <a16:creationId xmlns:a16="http://schemas.microsoft.com/office/drawing/2014/main" id="{15E6D742-B620-402D-8DE8-9F99D7AA0ABF}"/>
              </a:ext>
            </a:extLst>
          </p:cNvPr>
          <p:cNvPicPr>
            <a:picLocks noChangeAspect="1"/>
          </p:cNvPicPr>
          <p:nvPr/>
        </p:nvPicPr>
        <p:blipFill>
          <a:blip r:embed="rId3"/>
          <a:stretch>
            <a:fillRect/>
          </a:stretch>
        </p:blipFill>
        <p:spPr>
          <a:xfrm>
            <a:off x="2857500" y="4869517"/>
            <a:ext cx="3429000" cy="1958357"/>
          </a:xfrm>
          <a:prstGeom prst="rect">
            <a:avLst/>
          </a:prstGeom>
        </p:spPr>
      </p:pic>
    </p:spTree>
    <p:extLst>
      <p:ext uri="{BB962C8B-B14F-4D97-AF65-F5344CB8AC3E}">
        <p14:creationId xmlns:p14="http://schemas.microsoft.com/office/powerpoint/2010/main" val="3287545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Force Complete Range Requirement</a:t>
            </a:r>
          </a:p>
        </p:txBody>
      </p:sp>
      <p:sp>
        <p:nvSpPr>
          <p:cNvPr id="3" name="Content Placeholder 2"/>
          <p:cNvSpPr>
            <a:spLocks noGrp="1"/>
          </p:cNvSpPr>
          <p:nvPr>
            <p:ph sz="quarter" idx="1"/>
          </p:nvPr>
        </p:nvSpPr>
        <p:spPr/>
        <p:txBody>
          <a:bodyPr/>
          <a:lstStyle/>
          <a:p>
            <a:r>
              <a:rPr lang="en-US" dirty="0"/>
              <a:t>When a requirement is Scribed as a range (e.g. 0:3 credits), Force Complete will not prevent coursework from applying to the rule.</a:t>
            </a:r>
          </a:p>
          <a:p>
            <a:r>
              <a:rPr lang="en-US" dirty="0"/>
              <a:t>Instead, do a Remove Course exception and put wildcards in both of the fields</a:t>
            </a:r>
          </a:p>
        </p:txBody>
      </p:sp>
      <p:pic>
        <p:nvPicPr>
          <p:cNvPr id="6" name="Picture 5">
            <a:extLst>
              <a:ext uri="{FF2B5EF4-FFF2-40B4-BE49-F238E27FC236}">
                <a16:creationId xmlns:a16="http://schemas.microsoft.com/office/drawing/2014/main" id="{1E69E7AD-E6AA-4A0D-8144-B6FF1B7EB522}"/>
              </a:ext>
            </a:extLst>
          </p:cNvPr>
          <p:cNvPicPr>
            <a:picLocks noChangeAspect="1"/>
          </p:cNvPicPr>
          <p:nvPr/>
        </p:nvPicPr>
        <p:blipFill>
          <a:blip r:embed="rId2"/>
          <a:stretch>
            <a:fillRect/>
          </a:stretch>
        </p:blipFill>
        <p:spPr>
          <a:xfrm>
            <a:off x="2743200" y="3962400"/>
            <a:ext cx="3657600" cy="2760898"/>
          </a:xfrm>
          <a:prstGeom prst="rect">
            <a:avLst/>
          </a:prstGeom>
        </p:spPr>
      </p:pic>
    </p:spTree>
    <p:extLst>
      <p:ext uri="{BB962C8B-B14F-4D97-AF65-F5344CB8AC3E}">
        <p14:creationId xmlns:p14="http://schemas.microsoft.com/office/powerpoint/2010/main" val="903417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MATH 1513/1613/1813/1715</a:t>
            </a:r>
          </a:p>
        </p:txBody>
      </p:sp>
      <p:sp>
        <p:nvSpPr>
          <p:cNvPr id="3" name="Content Placeholder 2"/>
          <p:cNvSpPr>
            <a:spLocks noGrp="1"/>
          </p:cNvSpPr>
          <p:nvPr>
            <p:ph sz="quarter" idx="1"/>
          </p:nvPr>
        </p:nvSpPr>
        <p:spPr/>
        <p:txBody>
          <a:bodyPr/>
          <a:lstStyle/>
          <a:p>
            <a:r>
              <a:rPr lang="en-US" dirty="0"/>
              <a:t>These MATH courses have a unique statement in their descriptions that requires complex enforcement in Degree Works</a:t>
            </a:r>
          </a:p>
          <a:p>
            <a:pPr lvl="1"/>
            <a:r>
              <a:rPr lang="en-US" dirty="0"/>
              <a:t>“Combined credit toward a degree…limited to six hours.”</a:t>
            </a:r>
          </a:p>
          <a:p>
            <a:r>
              <a:rPr lang="en-US" dirty="0"/>
              <a:t>If adjustments are needed beyond what exceptions can handle, contact </a:t>
            </a:r>
            <a:r>
              <a:rPr lang="en-US" dirty="0">
                <a:hlinkClick r:id="rId2"/>
              </a:rPr>
              <a:t>degreeworks@okstate.edu</a:t>
            </a:r>
            <a:r>
              <a:rPr lang="en-US" dirty="0"/>
              <a:t>. There is a special way that these courses can be handled on a student-by-student basis.</a:t>
            </a:r>
          </a:p>
        </p:txBody>
      </p:sp>
    </p:spTree>
    <p:extLst>
      <p:ext uri="{BB962C8B-B14F-4D97-AF65-F5344CB8AC3E}">
        <p14:creationId xmlns:p14="http://schemas.microsoft.com/office/powerpoint/2010/main" val="2942334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Force Complete</a:t>
            </a:r>
          </a:p>
        </p:txBody>
      </p:sp>
      <p:sp>
        <p:nvSpPr>
          <p:cNvPr id="3" name="Content Placeholder 2"/>
          <p:cNvSpPr>
            <a:spLocks noGrp="1"/>
          </p:cNvSpPr>
          <p:nvPr>
            <p:ph sz="quarter" idx="1"/>
          </p:nvPr>
        </p:nvSpPr>
        <p:spPr/>
        <p:txBody>
          <a:bodyPr/>
          <a:lstStyle/>
          <a:p>
            <a:r>
              <a:rPr lang="en-US" dirty="0"/>
              <a:t>Completes a rule w/o applying classes or credits</a:t>
            </a:r>
          </a:p>
          <a:p>
            <a:pPr lvl="1"/>
            <a:r>
              <a:rPr lang="en-US" dirty="0"/>
              <a:t>Independent of student data</a:t>
            </a:r>
          </a:p>
          <a:p>
            <a:r>
              <a:rPr lang="en-US" dirty="0"/>
              <a:t>Very powerful – should only be used as a last resort</a:t>
            </a:r>
          </a:p>
        </p:txBody>
      </p:sp>
      <p:pic>
        <p:nvPicPr>
          <p:cNvPr id="7" name="Picture 6">
            <a:extLst>
              <a:ext uri="{FF2B5EF4-FFF2-40B4-BE49-F238E27FC236}">
                <a16:creationId xmlns:a16="http://schemas.microsoft.com/office/drawing/2014/main" id="{2C2114BD-19FF-4939-B946-CE27BF987C18}"/>
              </a:ext>
            </a:extLst>
          </p:cNvPr>
          <p:cNvPicPr>
            <a:picLocks noChangeAspect="1"/>
          </p:cNvPicPr>
          <p:nvPr/>
        </p:nvPicPr>
        <p:blipFill>
          <a:blip r:embed="rId3"/>
          <a:stretch>
            <a:fillRect/>
          </a:stretch>
        </p:blipFill>
        <p:spPr>
          <a:xfrm>
            <a:off x="495300" y="3122202"/>
            <a:ext cx="8153400" cy="3579387"/>
          </a:xfrm>
          <a:prstGeom prst="rect">
            <a:avLst/>
          </a:prstGeom>
        </p:spPr>
      </p:pic>
    </p:spTree>
    <p:extLst>
      <p:ext uri="{BB962C8B-B14F-4D97-AF65-F5344CB8AC3E}">
        <p14:creationId xmlns:p14="http://schemas.microsoft.com/office/powerpoint/2010/main" val="261029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Substitute</a:t>
            </a:r>
          </a:p>
        </p:txBody>
      </p:sp>
      <p:sp>
        <p:nvSpPr>
          <p:cNvPr id="3" name="Content Placeholder 2"/>
          <p:cNvSpPr>
            <a:spLocks noGrp="1"/>
          </p:cNvSpPr>
          <p:nvPr>
            <p:ph sz="quarter" idx="1"/>
          </p:nvPr>
        </p:nvSpPr>
        <p:spPr/>
        <p:txBody>
          <a:bodyPr/>
          <a:lstStyle/>
          <a:p>
            <a:r>
              <a:rPr lang="en-US" dirty="0"/>
              <a:t>Substitutes one course for another</a:t>
            </a:r>
          </a:p>
        </p:txBody>
      </p:sp>
      <p:pic>
        <p:nvPicPr>
          <p:cNvPr id="8" name="Picture 7">
            <a:extLst>
              <a:ext uri="{FF2B5EF4-FFF2-40B4-BE49-F238E27FC236}">
                <a16:creationId xmlns:a16="http://schemas.microsoft.com/office/drawing/2014/main" id="{EDA4AF03-D7B5-4AF3-923D-FDA1594BCD3C}"/>
              </a:ext>
            </a:extLst>
          </p:cNvPr>
          <p:cNvPicPr>
            <a:picLocks noChangeAspect="1"/>
          </p:cNvPicPr>
          <p:nvPr/>
        </p:nvPicPr>
        <p:blipFill>
          <a:blip r:embed="rId3"/>
          <a:stretch>
            <a:fillRect/>
          </a:stretch>
        </p:blipFill>
        <p:spPr>
          <a:xfrm>
            <a:off x="1103376" y="2191721"/>
            <a:ext cx="6937248" cy="4437679"/>
          </a:xfrm>
          <a:prstGeom prst="rect">
            <a:avLst/>
          </a:prstGeom>
        </p:spPr>
      </p:pic>
      <p:sp>
        <p:nvSpPr>
          <p:cNvPr id="4" name="Rectangle 3">
            <a:extLst>
              <a:ext uri="{FF2B5EF4-FFF2-40B4-BE49-F238E27FC236}">
                <a16:creationId xmlns:a16="http://schemas.microsoft.com/office/drawing/2014/main" id="{C0287BF4-021F-4185-A360-43515B716F1F}"/>
              </a:ext>
            </a:extLst>
          </p:cNvPr>
          <p:cNvSpPr/>
          <p:nvPr/>
        </p:nvSpPr>
        <p:spPr>
          <a:xfrm>
            <a:off x="2514600" y="3429000"/>
            <a:ext cx="2438400" cy="914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58B5B3A-183D-4D18-9B11-064AEEDD45A1}"/>
              </a:ext>
            </a:extLst>
          </p:cNvPr>
          <p:cNvSpPr/>
          <p:nvPr/>
        </p:nvSpPr>
        <p:spPr>
          <a:xfrm>
            <a:off x="2514600" y="2743200"/>
            <a:ext cx="11430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364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Also Allow</a:t>
            </a:r>
          </a:p>
        </p:txBody>
      </p:sp>
      <p:sp>
        <p:nvSpPr>
          <p:cNvPr id="3" name="Content Placeholder 2"/>
          <p:cNvSpPr>
            <a:spLocks noGrp="1"/>
          </p:cNvSpPr>
          <p:nvPr>
            <p:ph sz="quarter" idx="1"/>
          </p:nvPr>
        </p:nvSpPr>
        <p:spPr/>
        <p:txBody>
          <a:bodyPr/>
          <a:lstStyle/>
          <a:p>
            <a:r>
              <a:rPr lang="en-US" dirty="0"/>
              <a:t>Adds a new course option</a:t>
            </a:r>
          </a:p>
          <a:p>
            <a:r>
              <a:rPr lang="en-US" dirty="0"/>
              <a:t>Can be done prior to completion of coursework</a:t>
            </a:r>
          </a:p>
          <a:p>
            <a:r>
              <a:rPr lang="en-US" dirty="0"/>
              <a:t>Most flexible exception</a:t>
            </a:r>
          </a:p>
        </p:txBody>
      </p:sp>
      <p:pic>
        <p:nvPicPr>
          <p:cNvPr id="5" name="Picture 4">
            <a:extLst>
              <a:ext uri="{FF2B5EF4-FFF2-40B4-BE49-F238E27FC236}">
                <a16:creationId xmlns:a16="http://schemas.microsoft.com/office/drawing/2014/main" id="{6DEDE813-273C-4BA8-8E3B-EEE5B0552EB4}"/>
              </a:ext>
            </a:extLst>
          </p:cNvPr>
          <p:cNvPicPr>
            <a:picLocks noChangeAspect="1"/>
          </p:cNvPicPr>
          <p:nvPr/>
        </p:nvPicPr>
        <p:blipFill>
          <a:blip r:embed="rId3"/>
          <a:stretch>
            <a:fillRect/>
          </a:stretch>
        </p:blipFill>
        <p:spPr>
          <a:xfrm>
            <a:off x="1231232" y="3238617"/>
            <a:ext cx="6096000" cy="3504965"/>
          </a:xfrm>
          <a:prstGeom prst="rect">
            <a:avLst/>
          </a:prstGeom>
        </p:spPr>
      </p:pic>
      <p:sp>
        <p:nvSpPr>
          <p:cNvPr id="6" name="Rectangle 5">
            <a:extLst>
              <a:ext uri="{FF2B5EF4-FFF2-40B4-BE49-F238E27FC236}">
                <a16:creationId xmlns:a16="http://schemas.microsoft.com/office/drawing/2014/main" id="{39465AFB-A63C-47E5-A009-E9D89384C4E6}"/>
              </a:ext>
            </a:extLst>
          </p:cNvPr>
          <p:cNvSpPr/>
          <p:nvPr/>
        </p:nvSpPr>
        <p:spPr>
          <a:xfrm>
            <a:off x="2438400" y="4343400"/>
            <a:ext cx="2133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C62779B-6258-4066-9575-1FCC2EA6B4AC}"/>
              </a:ext>
            </a:extLst>
          </p:cNvPr>
          <p:cNvSpPr/>
          <p:nvPr/>
        </p:nvSpPr>
        <p:spPr>
          <a:xfrm>
            <a:off x="2438400" y="3695818"/>
            <a:ext cx="3048000" cy="19038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0011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Here</a:t>
            </a:r>
          </a:p>
        </p:txBody>
      </p:sp>
      <p:sp>
        <p:nvSpPr>
          <p:cNvPr id="3" name="Content Placeholder 2"/>
          <p:cNvSpPr>
            <a:spLocks noGrp="1"/>
          </p:cNvSpPr>
          <p:nvPr>
            <p:ph sz="quarter" idx="1"/>
          </p:nvPr>
        </p:nvSpPr>
        <p:spPr/>
        <p:txBody>
          <a:bodyPr/>
          <a:lstStyle/>
          <a:p>
            <a:r>
              <a:rPr lang="en-US" dirty="0"/>
              <a:t>Applies a specific course to a rule</a:t>
            </a:r>
          </a:p>
          <a:p>
            <a:r>
              <a:rPr lang="en-US" dirty="0"/>
              <a:t>Overrides the auditor’s logic</a:t>
            </a:r>
          </a:p>
        </p:txBody>
      </p:sp>
      <p:pic>
        <p:nvPicPr>
          <p:cNvPr id="9" name="Picture 8">
            <a:extLst>
              <a:ext uri="{FF2B5EF4-FFF2-40B4-BE49-F238E27FC236}">
                <a16:creationId xmlns:a16="http://schemas.microsoft.com/office/drawing/2014/main" id="{A0F9171F-8072-4662-8038-60B7761313FB}"/>
              </a:ext>
            </a:extLst>
          </p:cNvPr>
          <p:cNvPicPr>
            <a:picLocks noChangeAspect="1"/>
          </p:cNvPicPr>
          <p:nvPr/>
        </p:nvPicPr>
        <p:blipFill>
          <a:blip r:embed="rId3"/>
          <a:stretch>
            <a:fillRect/>
          </a:stretch>
        </p:blipFill>
        <p:spPr>
          <a:xfrm>
            <a:off x="1028700" y="2743200"/>
            <a:ext cx="7086600" cy="4014088"/>
          </a:xfrm>
          <a:prstGeom prst="rect">
            <a:avLst/>
          </a:prstGeom>
        </p:spPr>
      </p:pic>
      <p:sp>
        <p:nvSpPr>
          <p:cNvPr id="5" name="Rectangle 4">
            <a:extLst>
              <a:ext uri="{FF2B5EF4-FFF2-40B4-BE49-F238E27FC236}">
                <a16:creationId xmlns:a16="http://schemas.microsoft.com/office/drawing/2014/main" id="{B79A1BD1-475F-4254-BEEF-828D26EF794A}"/>
              </a:ext>
            </a:extLst>
          </p:cNvPr>
          <p:cNvSpPr/>
          <p:nvPr/>
        </p:nvSpPr>
        <p:spPr>
          <a:xfrm>
            <a:off x="2438400" y="3276600"/>
            <a:ext cx="11430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967D492-7D32-4CBF-9CB2-BC26A32C4A53}"/>
              </a:ext>
            </a:extLst>
          </p:cNvPr>
          <p:cNvSpPr/>
          <p:nvPr/>
        </p:nvSpPr>
        <p:spPr>
          <a:xfrm>
            <a:off x="2438400" y="4038600"/>
            <a:ext cx="25908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0063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 Here</a:t>
            </a:r>
          </a:p>
        </p:txBody>
      </p:sp>
      <p:sp>
        <p:nvSpPr>
          <p:cNvPr id="3" name="Content Placeholder 2"/>
          <p:cNvSpPr>
            <a:spLocks noGrp="1"/>
          </p:cNvSpPr>
          <p:nvPr>
            <p:ph sz="quarter" idx="1"/>
          </p:nvPr>
        </p:nvSpPr>
        <p:spPr/>
        <p:txBody>
          <a:bodyPr/>
          <a:lstStyle/>
          <a:p>
            <a:r>
              <a:rPr lang="en-US" dirty="0"/>
              <a:t>WARNING!</a:t>
            </a:r>
          </a:p>
          <a:p>
            <a:pPr lvl="1"/>
            <a:r>
              <a:rPr lang="en-US" dirty="0"/>
              <a:t>Apply Here on an in-progress course will cause it to remain in the audit even if they receive an “F”</a:t>
            </a:r>
          </a:p>
          <a:p>
            <a:pPr lvl="1"/>
            <a:r>
              <a:rPr lang="en-US" dirty="0"/>
              <a:t>Excessive sharing can occur as a result of forcing courses into the audit</a:t>
            </a:r>
          </a:p>
          <a:p>
            <a:pPr lvl="1"/>
            <a:endParaRPr lang="en-US" dirty="0"/>
          </a:p>
        </p:txBody>
      </p:sp>
    </p:spTree>
    <p:extLst>
      <p:ext uri="{BB962C8B-B14F-4D97-AF65-F5344CB8AC3E}">
        <p14:creationId xmlns:p14="http://schemas.microsoft.com/office/powerpoint/2010/main" val="776978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a:t>
            </a:r>
          </a:p>
        </p:txBody>
      </p:sp>
      <p:sp>
        <p:nvSpPr>
          <p:cNvPr id="3" name="Content Placeholder 2"/>
          <p:cNvSpPr>
            <a:spLocks noGrp="1"/>
          </p:cNvSpPr>
          <p:nvPr>
            <p:ph sz="quarter" idx="1"/>
          </p:nvPr>
        </p:nvSpPr>
        <p:spPr/>
        <p:txBody>
          <a:bodyPr/>
          <a:lstStyle/>
          <a:p>
            <a:r>
              <a:rPr lang="en-US" dirty="0"/>
              <a:t>Optional</a:t>
            </a:r>
          </a:p>
          <a:p>
            <a:r>
              <a:rPr lang="en-US" dirty="0"/>
              <a:t>Drop-downs allow for better selection</a:t>
            </a:r>
          </a:p>
          <a:p>
            <a:r>
              <a:rPr lang="en-US" dirty="0"/>
              <a:t>Applies to Substitute, Also Allow, &amp; Apply Here</a:t>
            </a:r>
          </a:p>
        </p:txBody>
      </p:sp>
      <p:pic>
        <p:nvPicPr>
          <p:cNvPr id="5" name="Picture 4">
            <a:extLst>
              <a:ext uri="{FF2B5EF4-FFF2-40B4-BE49-F238E27FC236}">
                <a16:creationId xmlns:a16="http://schemas.microsoft.com/office/drawing/2014/main" id="{F33B0B1C-75D5-4715-BD76-509962A0E836}"/>
              </a:ext>
            </a:extLst>
          </p:cNvPr>
          <p:cNvPicPr>
            <a:picLocks noChangeAspect="1"/>
          </p:cNvPicPr>
          <p:nvPr/>
        </p:nvPicPr>
        <p:blipFill>
          <a:blip r:embed="rId3"/>
          <a:stretch>
            <a:fillRect/>
          </a:stretch>
        </p:blipFill>
        <p:spPr>
          <a:xfrm>
            <a:off x="1447800" y="3200400"/>
            <a:ext cx="6248400" cy="3510500"/>
          </a:xfrm>
          <a:prstGeom prst="rect">
            <a:avLst/>
          </a:prstGeom>
        </p:spPr>
      </p:pic>
      <p:sp>
        <p:nvSpPr>
          <p:cNvPr id="6" name="Rectangle 5">
            <a:extLst>
              <a:ext uri="{FF2B5EF4-FFF2-40B4-BE49-F238E27FC236}">
                <a16:creationId xmlns:a16="http://schemas.microsoft.com/office/drawing/2014/main" id="{66E25BAF-4FAF-4936-8872-F94ADB5C3311}"/>
              </a:ext>
            </a:extLst>
          </p:cNvPr>
          <p:cNvSpPr/>
          <p:nvPr/>
        </p:nvSpPr>
        <p:spPr>
          <a:xfrm>
            <a:off x="2743200" y="4724400"/>
            <a:ext cx="31242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6496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C3C23-27BB-C1BA-72DA-764E2D47AEEB}"/>
              </a:ext>
            </a:extLst>
          </p:cNvPr>
          <p:cNvSpPr>
            <a:spLocks noGrp="1"/>
          </p:cNvSpPr>
          <p:nvPr>
            <p:ph type="title"/>
          </p:nvPr>
        </p:nvSpPr>
        <p:spPr/>
        <p:txBody>
          <a:bodyPr/>
          <a:lstStyle/>
          <a:p>
            <a:r>
              <a:rPr lang="en-US" dirty="0"/>
              <a:t>“With”</a:t>
            </a:r>
          </a:p>
        </p:txBody>
      </p:sp>
      <p:sp>
        <p:nvSpPr>
          <p:cNvPr id="3" name="Content Placeholder 2">
            <a:extLst>
              <a:ext uri="{FF2B5EF4-FFF2-40B4-BE49-F238E27FC236}">
                <a16:creationId xmlns:a16="http://schemas.microsoft.com/office/drawing/2014/main" id="{C0C341D6-B515-E335-740F-14CA87A0CE36}"/>
              </a:ext>
            </a:extLst>
          </p:cNvPr>
          <p:cNvSpPr>
            <a:spLocks noGrp="1"/>
          </p:cNvSpPr>
          <p:nvPr>
            <p:ph sz="quarter" idx="1"/>
          </p:nvPr>
        </p:nvSpPr>
        <p:spPr/>
        <p:txBody>
          <a:bodyPr/>
          <a:lstStyle/>
          <a:p>
            <a:r>
              <a:rPr lang="en-US" dirty="0"/>
              <a:t>If an Apply Here must be used on an in-progress course, use “With” to ensure a passing grade</a:t>
            </a:r>
          </a:p>
          <a:p>
            <a:endParaRPr lang="en-US" dirty="0"/>
          </a:p>
          <a:p>
            <a:pPr marL="0" indent="0">
              <a:buNone/>
            </a:pPr>
            <a:endParaRPr lang="en-US" dirty="0"/>
          </a:p>
        </p:txBody>
      </p:sp>
      <p:pic>
        <p:nvPicPr>
          <p:cNvPr id="5" name="Picture 4">
            <a:extLst>
              <a:ext uri="{FF2B5EF4-FFF2-40B4-BE49-F238E27FC236}">
                <a16:creationId xmlns:a16="http://schemas.microsoft.com/office/drawing/2014/main" id="{247959C8-ACC7-A75F-83BF-5F3235A4B889}"/>
              </a:ext>
            </a:extLst>
          </p:cNvPr>
          <p:cNvPicPr>
            <a:picLocks noChangeAspect="1"/>
          </p:cNvPicPr>
          <p:nvPr/>
        </p:nvPicPr>
        <p:blipFill>
          <a:blip r:embed="rId3"/>
          <a:stretch>
            <a:fillRect/>
          </a:stretch>
        </p:blipFill>
        <p:spPr>
          <a:xfrm>
            <a:off x="1371600" y="2743200"/>
            <a:ext cx="6019800" cy="3541059"/>
          </a:xfrm>
          <a:prstGeom prst="rect">
            <a:avLst/>
          </a:prstGeom>
        </p:spPr>
      </p:pic>
    </p:spTree>
    <p:extLst>
      <p:ext uri="{BB962C8B-B14F-4D97-AF65-F5344CB8AC3E}">
        <p14:creationId xmlns:p14="http://schemas.microsoft.com/office/powerpoint/2010/main" val="349415698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39F84CE9036F44A8FAEB894B540ED4" ma:contentTypeVersion="12" ma:contentTypeDescription="Create a new document." ma:contentTypeScope="" ma:versionID="f77c209271d1c85fa563b9ec62f9c5b3">
  <xsd:schema xmlns:xsd="http://www.w3.org/2001/XMLSchema" xmlns:xs="http://www.w3.org/2001/XMLSchema" xmlns:p="http://schemas.microsoft.com/office/2006/metadata/properties" xmlns:ns2="b4ae46c6-5cb5-47d3-aa39-7a99c5e9b08e" xmlns:ns3="dcdd99e1-15eb-4599-879d-a4599cc380c6" targetNamespace="http://schemas.microsoft.com/office/2006/metadata/properties" ma:root="true" ma:fieldsID="3f36d94da6604f88734cc5e176bb13a6" ns2:_="" ns3:_="">
    <xsd:import namespace="b4ae46c6-5cb5-47d3-aa39-7a99c5e9b08e"/>
    <xsd:import namespace="dcdd99e1-15eb-4599-879d-a4599cc380c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ae46c6-5cb5-47d3-aa39-7a99c5e9b0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cdd99e1-15eb-4599-879d-a4599cc380c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5EABD0-44D2-43A8-B116-0D8A3E9C49C6}">
  <ds:schemaRefs>
    <ds:schemaRef ds:uri="http://purl.org/dc/dcmitype/"/>
    <ds:schemaRef ds:uri="http://schemas.microsoft.com/office/2006/documentManagement/types"/>
    <ds:schemaRef ds:uri="http://www.w3.org/XML/1998/namespace"/>
    <ds:schemaRef ds:uri="http://purl.org/dc/elements/1.1/"/>
    <ds:schemaRef ds:uri="http://schemas.microsoft.com/office/infopath/2007/PartnerControls"/>
    <ds:schemaRef ds:uri="b4ae46c6-5cb5-47d3-aa39-7a99c5e9b08e"/>
    <ds:schemaRef ds:uri="http://purl.org/dc/terms/"/>
    <ds:schemaRef ds:uri="http://schemas.openxmlformats.org/package/2006/metadata/core-properties"/>
    <ds:schemaRef ds:uri="dcdd99e1-15eb-4599-879d-a4599cc380c6"/>
    <ds:schemaRef ds:uri="http://schemas.microsoft.com/office/2006/metadata/properties"/>
  </ds:schemaRefs>
</ds:datastoreItem>
</file>

<file path=customXml/itemProps2.xml><?xml version="1.0" encoding="utf-8"?>
<ds:datastoreItem xmlns:ds="http://schemas.openxmlformats.org/officeDocument/2006/customXml" ds:itemID="{F1323877-40EA-4C8F-B7A9-E96B9E1BEA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ae46c6-5cb5-47d3-aa39-7a99c5e9b08e"/>
    <ds:schemaRef ds:uri="dcdd99e1-15eb-4599-879d-a4599cc380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8F481E-A7DA-4FB8-A489-64350F1595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Median</Template>
  <TotalTime>2472</TotalTime>
  <Words>2257</Words>
  <Application>Microsoft Office PowerPoint</Application>
  <PresentationFormat>On-screen Show (4:3)</PresentationFormat>
  <Paragraphs>199</Paragraphs>
  <Slides>26</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Tw Cen MT</vt:lpstr>
      <vt:lpstr>Wingdings</vt:lpstr>
      <vt:lpstr>Wingdings 2</vt:lpstr>
      <vt:lpstr>Median</vt:lpstr>
      <vt:lpstr>Exceptions in degree Works</vt:lpstr>
      <vt:lpstr>Exception Types</vt:lpstr>
      <vt:lpstr>Force Complete</vt:lpstr>
      <vt:lpstr>Substitute</vt:lpstr>
      <vt:lpstr>Also Allow</vt:lpstr>
      <vt:lpstr>Apply Here</vt:lpstr>
      <vt:lpstr>Apply Here</vt:lpstr>
      <vt:lpstr>“With”</vt:lpstr>
      <vt:lpstr>“With”</vt:lpstr>
      <vt:lpstr>“With”</vt:lpstr>
      <vt:lpstr>"With"</vt:lpstr>
      <vt:lpstr>Remove Course/Change the Limit</vt:lpstr>
      <vt:lpstr>Remove Course/Change the Limit</vt:lpstr>
      <vt:lpstr>Remove Course/Change the Limit</vt:lpstr>
      <vt:lpstr>Descriptions</vt:lpstr>
      <vt:lpstr>Details</vt:lpstr>
      <vt:lpstr>Unique Situations</vt:lpstr>
      <vt:lpstr>2-for-1 Exceptions</vt:lpstr>
      <vt:lpstr>2-for-1 Exceptions</vt:lpstr>
      <vt:lpstr>Fractional Transfer Work</vt:lpstr>
      <vt:lpstr>Repeated Course, Received “F”</vt:lpstr>
      <vt:lpstr>“Plus-list”</vt:lpstr>
      <vt:lpstr>Long Title</vt:lpstr>
      <vt:lpstr>Remove equivalent course</vt:lpstr>
      <vt:lpstr>Force Complete Range Requirement</vt:lpstr>
      <vt:lpstr>MATH 1513/1613/1813/1715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Degree Works Exceptions</dc:title>
  <dc:creator>Myers, J. Blake</dc:creator>
  <cp:lastModifiedBy>Packham, Jeff</cp:lastModifiedBy>
  <cp:revision>138</cp:revision>
  <cp:lastPrinted>2016-09-27T15:27:05Z</cp:lastPrinted>
  <dcterms:created xsi:type="dcterms:W3CDTF">2016-09-20T15:04:09Z</dcterms:created>
  <dcterms:modified xsi:type="dcterms:W3CDTF">2025-04-14T21:32:15Z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0x0101001C39F84CE9036F44A8FAEB894B540ED4</vt:lpwstr>
  </property>
</Properties>
</file>